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374" r:id="rId2"/>
    <p:sldId id="389" r:id="rId3"/>
    <p:sldId id="262" r:id="rId4"/>
    <p:sldId id="366" r:id="rId5"/>
    <p:sldId id="337" r:id="rId6"/>
    <p:sldId id="348" r:id="rId7"/>
    <p:sldId id="272" r:id="rId8"/>
    <p:sldId id="275" r:id="rId9"/>
    <p:sldId id="353" r:id="rId10"/>
    <p:sldId id="375" r:id="rId11"/>
    <p:sldId id="376" r:id="rId12"/>
    <p:sldId id="379" r:id="rId13"/>
    <p:sldId id="384" r:id="rId14"/>
    <p:sldId id="383" r:id="rId15"/>
    <p:sldId id="380" r:id="rId16"/>
    <p:sldId id="371" r:id="rId17"/>
    <p:sldId id="354" r:id="rId18"/>
    <p:sldId id="355" r:id="rId19"/>
    <p:sldId id="356" r:id="rId20"/>
    <p:sldId id="282" r:id="rId21"/>
    <p:sldId id="357" r:id="rId22"/>
    <p:sldId id="359" r:id="rId23"/>
    <p:sldId id="360" r:id="rId24"/>
    <p:sldId id="361" r:id="rId25"/>
    <p:sldId id="339" r:id="rId26"/>
    <p:sldId id="362" r:id="rId27"/>
    <p:sldId id="340" r:id="rId28"/>
    <p:sldId id="365" r:id="rId29"/>
    <p:sldId id="341" r:id="rId30"/>
    <p:sldId id="297" r:id="rId31"/>
    <p:sldId id="298" r:id="rId32"/>
    <p:sldId id="342" r:id="rId33"/>
    <p:sldId id="343" r:id="rId34"/>
    <p:sldId id="344" r:id="rId35"/>
    <p:sldId id="302" r:id="rId36"/>
    <p:sldId id="345" r:id="rId37"/>
    <p:sldId id="346" r:id="rId38"/>
    <p:sldId id="305" r:id="rId39"/>
    <p:sldId id="347" r:id="rId40"/>
    <p:sldId id="307" r:id="rId41"/>
    <p:sldId id="308" r:id="rId42"/>
    <p:sldId id="312" r:id="rId43"/>
    <p:sldId id="313" r:id="rId44"/>
    <p:sldId id="314" r:id="rId45"/>
    <p:sldId id="315" r:id="rId46"/>
    <p:sldId id="316" r:id="rId47"/>
    <p:sldId id="317" r:id="rId48"/>
    <p:sldId id="318" r:id="rId49"/>
    <p:sldId id="319" r:id="rId50"/>
    <p:sldId id="320" r:id="rId51"/>
    <p:sldId id="387" r:id="rId52"/>
    <p:sldId id="363" r:id="rId53"/>
    <p:sldId id="323" r:id="rId54"/>
    <p:sldId id="324" r:id="rId55"/>
    <p:sldId id="325" r:id="rId56"/>
    <p:sldId id="388" r:id="rId57"/>
    <p:sldId id="332" r:id="rId58"/>
    <p:sldId id="333" r:id="rId59"/>
    <p:sldId id="334" r:id="rId60"/>
    <p:sldId id="378" r:id="rId61"/>
    <p:sldId id="330"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a:srgbClr val="336699"/>
    <a:srgbClr val="AD0000"/>
    <a:srgbClr val="CC0000"/>
    <a:srgbClr val="9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83363-F2B6-4B87-854B-1D49C5AD0BB3}" v="55" dt="2018-04-06T10:33:13.55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67"/>
  </p:normalViewPr>
  <p:slideViewPr>
    <p:cSldViewPr snapToGrid="0">
      <p:cViewPr>
        <p:scale>
          <a:sx n="50" d="100"/>
          <a:sy n="50" d="100"/>
        </p:scale>
        <p:origin x="-2100" y="-6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Vitale" userId="S::trv22@sn.rutgers.edu::8cdf797e-cbd0-489a-9ad4-47679b6f98b4" providerId="AD" clId="Web-{71F83363-F2B6-4B87-854B-1D49C5AD0BB3}"/>
    <pc:docChg chg="addSld modSld">
      <pc:chgData name="Tracy Vitale" userId="S::trv22@sn.rutgers.edu::8cdf797e-cbd0-489a-9ad4-47679b6f98b4" providerId="AD" clId="Web-{71F83363-F2B6-4B87-854B-1D49C5AD0BB3}" dt="2018-04-06T10:34:15.074" v="136"/>
      <pc:docMkLst>
        <pc:docMk/>
      </pc:docMkLst>
      <pc:sldChg chg="modSp">
        <pc:chgData name="Tracy Vitale" userId="S::trv22@sn.rutgers.edu::8cdf797e-cbd0-489a-9ad4-47679b6f98b4" providerId="AD" clId="Web-{71F83363-F2B6-4B87-854B-1D49C5AD0BB3}" dt="2018-04-06T10:30:54.582" v="0"/>
        <pc:sldMkLst>
          <pc:docMk/>
          <pc:sldMk cId="0" sldId="374"/>
        </pc:sldMkLst>
        <pc:spChg chg="mod">
          <ac:chgData name="Tracy Vitale" userId="S::trv22@sn.rutgers.edu::8cdf797e-cbd0-489a-9ad4-47679b6f98b4" providerId="AD" clId="Web-{71F83363-F2B6-4B87-854B-1D49C5AD0BB3}" dt="2018-04-06T10:30:54.582" v="0"/>
          <ac:spMkLst>
            <pc:docMk/>
            <pc:sldMk cId="0" sldId="374"/>
            <ac:spMk id="5" creationId="{00000000-0000-0000-0000-000000000000}"/>
          </ac:spMkLst>
        </pc:spChg>
      </pc:sldChg>
      <pc:sldChg chg="modSp new">
        <pc:chgData name="Tracy Vitale" userId="S::trv22@sn.rutgers.edu::8cdf797e-cbd0-489a-9ad4-47679b6f98b4" providerId="AD" clId="Web-{71F83363-F2B6-4B87-854B-1D49C5AD0BB3}" dt="2018-04-06T10:34:15.074" v="136"/>
        <pc:sldMkLst>
          <pc:docMk/>
          <pc:sldMk cId="3033152989" sldId="389"/>
        </pc:sldMkLst>
        <pc:spChg chg="mod">
          <ac:chgData name="Tracy Vitale" userId="S::trv22@sn.rutgers.edu::8cdf797e-cbd0-489a-9ad4-47679b6f98b4" providerId="AD" clId="Web-{71F83363-F2B6-4B87-854B-1D49C5AD0BB3}" dt="2018-04-06T10:34:10.380" v="135"/>
          <ac:spMkLst>
            <pc:docMk/>
            <pc:sldMk cId="3033152989" sldId="389"/>
            <ac:spMk id="2" creationId="{C72FEEAE-5ACC-44F3-A2C5-B012C732E5B2}"/>
          </ac:spMkLst>
        </pc:spChg>
        <pc:spChg chg="mod">
          <ac:chgData name="Tracy Vitale" userId="S::trv22@sn.rutgers.edu::8cdf797e-cbd0-489a-9ad4-47679b6f98b4" providerId="AD" clId="Web-{71F83363-F2B6-4B87-854B-1D49C5AD0BB3}" dt="2018-04-06T10:34:15.074" v="136"/>
          <ac:spMkLst>
            <pc:docMk/>
            <pc:sldMk cId="3033152989" sldId="389"/>
            <ac:spMk id="3" creationId="{7F58B85E-2DF9-4066-A504-474462ED58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7B9D3E9-70D0-458F-9D35-9A38117890F5}" type="datetimeFigureOut">
              <a:rPr lang="en-US" smtClean="0"/>
              <a:pPr/>
              <a:t>5/16/2018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621D195-67F8-4056-9DAC-2B8F577CD9F7}" type="slidenum">
              <a:rPr lang="en-US" smtClean="0"/>
              <a:pPr/>
              <a:t>‹#›</a:t>
            </a:fld>
            <a:endParaRPr lang="en-US"/>
          </a:p>
        </p:txBody>
      </p:sp>
    </p:spTree>
    <p:extLst>
      <p:ext uri="{BB962C8B-B14F-4D97-AF65-F5344CB8AC3E}">
        <p14:creationId xmlns:p14="http://schemas.microsoft.com/office/powerpoint/2010/main" val="3874667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5DA023-9D61-49F1-BBFB-3A681B282A9B}" type="datetimeFigureOut">
              <a:rPr lang="en-US" smtClean="0"/>
              <a:pPr/>
              <a:t>5/16/2018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29E390-C818-400C-A303-6D073BA928E3}" type="slidenum">
              <a:rPr lang="en-US" smtClean="0"/>
              <a:pPr/>
              <a:t>‹#›</a:t>
            </a:fld>
            <a:endParaRPr lang="en-US"/>
          </a:p>
        </p:txBody>
      </p:sp>
    </p:spTree>
    <p:extLst>
      <p:ext uri="{BB962C8B-B14F-4D97-AF65-F5344CB8AC3E}">
        <p14:creationId xmlns:p14="http://schemas.microsoft.com/office/powerpoint/2010/main" val="79130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1</a:t>
            </a:fld>
            <a:endParaRPr lang="en-US"/>
          </a:p>
        </p:txBody>
      </p:sp>
    </p:spTree>
    <p:extLst>
      <p:ext uri="{BB962C8B-B14F-4D97-AF65-F5344CB8AC3E}">
        <p14:creationId xmlns:p14="http://schemas.microsoft.com/office/powerpoint/2010/main" val="60513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Recommendation 7</a:t>
            </a:r>
            <a:r>
              <a:rPr lang="en-US"/>
              <a:t>: Prepare and enable nurses to lead change to advance health. </a:t>
            </a:r>
          </a:p>
          <a:p>
            <a:endParaRPr lang="en-US"/>
          </a:p>
          <a:p>
            <a:r>
              <a:rPr lang="en-US" i="1"/>
              <a:t>Nurses, nursing education programs, and nursing associations should prepare the nursing workforce to assume leadership positions across all levels, while public, private, and governmental health care decision makers should ensure that leadership positions are available to and filled by nurses. </a:t>
            </a:r>
          </a:p>
          <a:p>
            <a:endParaRPr lang="en-US"/>
          </a:p>
          <a:p>
            <a:r>
              <a:rPr lang="en-US"/>
              <a:t>• Nurses should take responsibility for their personal and professional growth by continuing their education and seeking opportunities to  </a:t>
            </a:r>
          </a:p>
          <a:p>
            <a:r>
              <a:rPr lang="en-US"/>
              <a:t>   develop and exercise their leadership skills.</a:t>
            </a:r>
          </a:p>
          <a:p>
            <a:r>
              <a:rPr lang="en-US"/>
              <a:t>• Nursing associations should provide leadership development, mentoring programs, and opportunities to lead for all their members.</a:t>
            </a:r>
          </a:p>
          <a:p>
            <a:r>
              <a:rPr lang="en-US"/>
              <a:t>• Nursing education programs should integrate leadership theory and business practices across the curriculum, including clinical practice.</a:t>
            </a:r>
          </a:p>
          <a:p>
            <a:r>
              <a:rPr lang="en-US"/>
              <a:t>• Public, private, and governmental health care decision makers at every level should include representation from nursing on boards, on </a:t>
            </a:r>
          </a:p>
          <a:p>
            <a:r>
              <a:rPr lang="en-US"/>
              <a:t>   executive management teams, and in other key leadership positions. </a:t>
            </a:r>
          </a:p>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10</a:t>
            </a:fld>
            <a:endParaRPr lang="en-US"/>
          </a:p>
        </p:txBody>
      </p:sp>
    </p:spTree>
    <p:extLst>
      <p:ext uri="{BB962C8B-B14F-4D97-AF65-F5344CB8AC3E}">
        <p14:creationId xmlns:p14="http://schemas.microsoft.com/office/powerpoint/2010/main" val="49267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a:t>American Organization of Nurse Executives (AONE) has provided leadership, professional development, advocacy, and research to advance nursing practice and patient care, promote nursing leadership excellence and shaping public policy for health care nationwide.</a:t>
            </a:r>
          </a:p>
          <a:p>
            <a:endParaRPr lang="en-US"/>
          </a:p>
          <a:p>
            <a:r>
              <a:rPr lang="en-US"/>
              <a:t>The AONE Leader2Leader Mentorship Program connects AONE members from across the country for nursing leadership skill development through mentoring and personal relationships.  Mentorship provides experienced nurse leaders an opportunity to develop the next generation and provides mentees with guidance and resources for leadership as they are growing in their career.</a:t>
            </a:r>
          </a:p>
          <a:p>
            <a:endParaRPr lang="en-US"/>
          </a:p>
          <a:p>
            <a:r>
              <a:rPr lang="en-US"/>
              <a:t>Leader2Leader Mentorship Program Highlights:</a:t>
            </a:r>
          </a:p>
          <a:p>
            <a:endParaRPr lang="en-US"/>
          </a:p>
          <a:p>
            <a:r>
              <a:rPr lang="en-US"/>
              <a:t>•Matching of mentors and mentees based on AONE core competencies for nurse managers and executives </a:t>
            </a:r>
          </a:p>
          <a:p>
            <a:r>
              <a:rPr lang="en-US"/>
              <a:t>•Pre, mid, and post-mentorship assessments </a:t>
            </a:r>
          </a:p>
          <a:p>
            <a:r>
              <a:rPr lang="en-US"/>
              <a:t>•Discussion forums and advice sections for mentors and mentees </a:t>
            </a:r>
          </a:p>
          <a:p>
            <a:r>
              <a:rPr lang="en-US"/>
              <a:t>•Set milestones for optimal mentoring experience</a:t>
            </a:r>
          </a:p>
        </p:txBody>
      </p:sp>
      <p:sp>
        <p:nvSpPr>
          <p:cNvPr id="4" name="Slide Number Placeholder 3"/>
          <p:cNvSpPr>
            <a:spLocks noGrp="1"/>
          </p:cNvSpPr>
          <p:nvPr>
            <p:ph type="sldNum" sz="quarter" idx="10"/>
          </p:nvPr>
        </p:nvSpPr>
        <p:spPr/>
        <p:txBody>
          <a:bodyPr/>
          <a:lstStyle/>
          <a:p>
            <a:fld id="{9A29E390-C818-400C-A303-6D073BA928E3}" type="slidenum">
              <a:rPr lang="en-US" smtClean="0"/>
              <a:pPr/>
              <a:t>11</a:t>
            </a:fld>
            <a:endParaRPr lang="en-US"/>
          </a:p>
        </p:txBody>
      </p:sp>
    </p:spTree>
    <p:extLst>
      <p:ext uri="{BB962C8B-B14F-4D97-AF65-F5344CB8AC3E}">
        <p14:creationId xmlns:p14="http://schemas.microsoft.com/office/powerpoint/2010/main" val="181160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Priority 2:</a:t>
            </a:r>
            <a:r>
              <a:rPr lang="en-US"/>
              <a:t>  Support the design and implementation of care delivery and population health management models across the continuum.</a:t>
            </a:r>
          </a:p>
          <a:p>
            <a:endParaRPr lang="en-US"/>
          </a:p>
          <a:p>
            <a:r>
              <a:rPr lang="en-US" b="1"/>
              <a:t>Priority 3:</a:t>
            </a:r>
            <a:r>
              <a:rPr lang="en-US"/>
              <a:t>  Support the provision of safe, quality care in delivery systems grounded in healthful practice environments. </a:t>
            </a:r>
          </a:p>
          <a:p>
            <a:endParaRPr lang="en-US"/>
          </a:p>
          <a:p>
            <a:r>
              <a:rPr lang="en-US" b="1"/>
              <a:t>Priority 5:</a:t>
            </a:r>
            <a:r>
              <a:rPr lang="en-US"/>
              <a:t>  Optimize the operational effectiveness of AONE.   </a:t>
            </a:r>
          </a:p>
        </p:txBody>
      </p:sp>
      <p:sp>
        <p:nvSpPr>
          <p:cNvPr id="4" name="Slide Number Placeholder 3"/>
          <p:cNvSpPr>
            <a:spLocks noGrp="1"/>
          </p:cNvSpPr>
          <p:nvPr>
            <p:ph type="sldNum" sz="quarter" idx="10"/>
          </p:nvPr>
        </p:nvSpPr>
        <p:spPr/>
        <p:txBody>
          <a:bodyPr/>
          <a:lstStyle/>
          <a:p>
            <a:fld id="{9A29E390-C818-400C-A303-6D073BA928E3}" type="slidenum">
              <a:rPr lang="en-US" smtClean="0"/>
              <a:pPr/>
              <a:t>12</a:t>
            </a:fld>
            <a:endParaRPr lang="en-US"/>
          </a:p>
        </p:txBody>
      </p:sp>
    </p:spTree>
    <p:extLst>
      <p:ext uri="{BB962C8B-B14F-4D97-AF65-F5344CB8AC3E}">
        <p14:creationId xmlns:p14="http://schemas.microsoft.com/office/powerpoint/2010/main" val="56314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13</a:t>
            </a:fld>
            <a:endParaRPr lang="en-US"/>
          </a:p>
        </p:txBody>
      </p:sp>
    </p:spTree>
    <p:extLst>
      <p:ext uri="{BB962C8B-B14F-4D97-AF65-F5344CB8AC3E}">
        <p14:creationId xmlns:p14="http://schemas.microsoft.com/office/powerpoint/2010/main" val="829095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global community is defined as local, state, regional, national, and international.  </a:t>
            </a:r>
          </a:p>
        </p:txBody>
      </p:sp>
      <p:sp>
        <p:nvSpPr>
          <p:cNvPr id="4" name="Slide Number Placeholder 3"/>
          <p:cNvSpPr>
            <a:spLocks noGrp="1"/>
          </p:cNvSpPr>
          <p:nvPr>
            <p:ph type="sldNum" sz="quarter" idx="10"/>
          </p:nvPr>
        </p:nvSpPr>
        <p:spPr/>
        <p:txBody>
          <a:bodyPr/>
          <a:lstStyle/>
          <a:p>
            <a:fld id="{9A29E390-C818-400C-A303-6D073BA928E3}" type="slidenum">
              <a:rPr lang="en-US" smtClean="0"/>
              <a:pPr/>
              <a:t>14</a:t>
            </a:fld>
            <a:endParaRPr lang="en-US"/>
          </a:p>
        </p:txBody>
      </p:sp>
    </p:spTree>
    <p:extLst>
      <p:ext uri="{BB962C8B-B14F-4D97-AF65-F5344CB8AC3E}">
        <p14:creationId xmlns:p14="http://schemas.microsoft.com/office/powerpoint/2010/main" val="173359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15</a:t>
            </a:fld>
            <a:endParaRPr lang="en-US"/>
          </a:p>
        </p:txBody>
      </p:sp>
    </p:spTree>
    <p:extLst>
      <p:ext uri="{BB962C8B-B14F-4D97-AF65-F5344CB8AC3E}">
        <p14:creationId xmlns:p14="http://schemas.microsoft.com/office/powerpoint/2010/main" val="1626005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Transformational Leadership (TL) 6:  The CNO advocates for organizational support of ongoing leadership development for all nurses, with a focus on mentoring and succession planning.</a:t>
            </a:r>
          </a:p>
          <a:p>
            <a:endParaRPr lang="en-US"/>
          </a:p>
          <a:p>
            <a:r>
              <a:rPr lang="en-US"/>
              <a:t>Provides one example, with supporting evidence, of each of the following activities:</a:t>
            </a:r>
          </a:p>
          <a:p>
            <a:pPr>
              <a:buFont typeface="Arial" pitchFamily="34" charset="0"/>
              <a:buChar char="•"/>
            </a:pPr>
            <a:r>
              <a:rPr lang="en-US"/>
              <a:t>   Mentoring or succession planning activities for clinical nurses</a:t>
            </a:r>
          </a:p>
          <a:p>
            <a:pPr>
              <a:buFont typeface="Arial" pitchFamily="34" charset="0"/>
              <a:buChar char="•"/>
            </a:pPr>
            <a:r>
              <a:rPr lang="en-US"/>
              <a:t>   Mentoring or succession planning activities for nurse managers</a:t>
            </a:r>
          </a:p>
          <a:p>
            <a:pPr>
              <a:buFont typeface="Arial" pitchFamily="34" charset="0"/>
              <a:buChar char="•"/>
            </a:pPr>
            <a:r>
              <a:rPr lang="en-US"/>
              <a:t>   Mentoring or succession planning activities for nurse leaders (exclusive of nurse managers)</a:t>
            </a:r>
          </a:p>
          <a:p>
            <a:pPr>
              <a:buFont typeface="Arial" pitchFamily="34" charset="0"/>
              <a:buChar char="•"/>
            </a:pPr>
            <a:r>
              <a:rPr lang="en-US"/>
              <a:t>   Mentoring or succession planning activities for the chief nursing officer        </a:t>
            </a:r>
          </a:p>
          <a:p>
            <a:pPr>
              <a:buFont typeface="Arial" pitchFamily="34" charset="0"/>
              <a:buChar char="•"/>
            </a:pPr>
            <a:endParaRPr lang="en-US"/>
          </a:p>
          <a:p>
            <a:pPr>
              <a:buFont typeface="Arial" pitchFamily="34" charset="0"/>
              <a:buNone/>
            </a:pPr>
            <a:r>
              <a:rPr lang="en-US"/>
              <a:t>     </a:t>
            </a:r>
          </a:p>
        </p:txBody>
      </p:sp>
      <p:sp>
        <p:nvSpPr>
          <p:cNvPr id="4" name="Slide Number Placeholder 3"/>
          <p:cNvSpPr>
            <a:spLocks noGrp="1"/>
          </p:cNvSpPr>
          <p:nvPr>
            <p:ph type="sldNum" sz="quarter" idx="10"/>
          </p:nvPr>
        </p:nvSpPr>
        <p:spPr/>
        <p:txBody>
          <a:bodyPr/>
          <a:lstStyle/>
          <a:p>
            <a:fld id="{9A29E390-C818-400C-A303-6D073BA928E3}" type="slidenum">
              <a:rPr lang="en-US" smtClean="0"/>
              <a:pPr/>
              <a:t>16</a:t>
            </a:fld>
            <a:endParaRPr lang="en-US"/>
          </a:p>
        </p:txBody>
      </p:sp>
    </p:spTree>
    <p:extLst>
      <p:ext uri="{BB962C8B-B14F-4D97-AF65-F5344CB8AC3E}">
        <p14:creationId xmlns:p14="http://schemas.microsoft.com/office/powerpoint/2010/main" val="184261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17</a:t>
            </a:fld>
            <a:endParaRPr lang="en-US"/>
          </a:p>
        </p:txBody>
      </p:sp>
    </p:spTree>
    <p:extLst>
      <p:ext uri="{BB962C8B-B14F-4D97-AF65-F5344CB8AC3E}">
        <p14:creationId xmlns:p14="http://schemas.microsoft.com/office/powerpoint/2010/main" val="356093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18</a:t>
            </a:fld>
            <a:endParaRPr lang="en-US"/>
          </a:p>
        </p:txBody>
      </p:sp>
    </p:spTree>
    <p:extLst>
      <p:ext uri="{BB962C8B-B14F-4D97-AF65-F5344CB8AC3E}">
        <p14:creationId xmlns:p14="http://schemas.microsoft.com/office/powerpoint/2010/main" val="2086871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19</a:t>
            </a:fld>
            <a:endParaRPr lang="en-US"/>
          </a:p>
        </p:txBody>
      </p:sp>
    </p:spTree>
    <p:extLst>
      <p:ext uri="{BB962C8B-B14F-4D97-AF65-F5344CB8AC3E}">
        <p14:creationId xmlns:p14="http://schemas.microsoft.com/office/powerpoint/2010/main" val="133931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a:t>
            </a:fld>
            <a:endParaRPr lang="en-US"/>
          </a:p>
        </p:txBody>
      </p:sp>
    </p:spTree>
    <p:extLst>
      <p:ext uri="{BB962C8B-B14F-4D97-AF65-F5344CB8AC3E}">
        <p14:creationId xmlns:p14="http://schemas.microsoft.com/office/powerpoint/2010/main" val="93046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20</a:t>
            </a:fld>
            <a:endParaRPr lang="en-US"/>
          </a:p>
        </p:txBody>
      </p:sp>
    </p:spTree>
    <p:extLst>
      <p:ext uri="{BB962C8B-B14F-4D97-AF65-F5344CB8AC3E}">
        <p14:creationId xmlns:p14="http://schemas.microsoft.com/office/powerpoint/2010/main" val="198174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21</a:t>
            </a:fld>
            <a:endParaRPr lang="en-US"/>
          </a:p>
        </p:txBody>
      </p:sp>
    </p:spTree>
    <p:extLst>
      <p:ext uri="{BB962C8B-B14F-4D97-AF65-F5344CB8AC3E}">
        <p14:creationId xmlns:p14="http://schemas.microsoft.com/office/powerpoint/2010/main" val="1867325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22</a:t>
            </a:fld>
            <a:endParaRPr lang="en-US"/>
          </a:p>
        </p:txBody>
      </p:sp>
    </p:spTree>
    <p:extLst>
      <p:ext uri="{BB962C8B-B14F-4D97-AF65-F5344CB8AC3E}">
        <p14:creationId xmlns:p14="http://schemas.microsoft.com/office/powerpoint/2010/main" val="6744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23</a:t>
            </a:fld>
            <a:endParaRPr lang="en-US"/>
          </a:p>
        </p:txBody>
      </p:sp>
    </p:spTree>
    <p:extLst>
      <p:ext uri="{BB962C8B-B14F-4D97-AF65-F5344CB8AC3E}">
        <p14:creationId xmlns:p14="http://schemas.microsoft.com/office/powerpoint/2010/main" val="810686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24</a:t>
            </a:fld>
            <a:endParaRPr lang="en-US"/>
          </a:p>
        </p:txBody>
      </p:sp>
    </p:spTree>
    <p:extLst>
      <p:ext uri="{BB962C8B-B14F-4D97-AF65-F5344CB8AC3E}">
        <p14:creationId xmlns:p14="http://schemas.microsoft.com/office/powerpoint/2010/main" val="955334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pPr>
            <a:r>
              <a:rPr lang="en-US" sz="2800"/>
              <a:t>Discuss and reflect on the experience of the ONL NJ Mentoring Program</a:t>
            </a:r>
          </a:p>
          <a:p>
            <a:pPr lvl="1">
              <a:spcAft>
                <a:spcPts val="600"/>
              </a:spcAft>
            </a:pPr>
            <a:r>
              <a:rPr lang="en-US" sz="2800"/>
              <a:t>Mentors/Mentees from Cohorts I &amp; II invited to participate  </a:t>
            </a:r>
          </a:p>
          <a:p>
            <a:pPr lvl="1">
              <a:spcAft>
                <a:spcPts val="600"/>
              </a:spcAft>
            </a:pPr>
            <a:r>
              <a:rPr lang="en-US" sz="2800"/>
              <a:t>IRB Approval through St. Joseph’s Regional Medical Center, Paterson, NJ</a:t>
            </a:r>
          </a:p>
          <a:p>
            <a:pPr lvl="1">
              <a:spcAft>
                <a:spcPts val="600"/>
              </a:spcAft>
            </a:pPr>
            <a:r>
              <a:rPr lang="en-US" sz="2800"/>
              <a:t>Informed consent for voluntary participation</a:t>
            </a:r>
          </a:p>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25</a:t>
            </a:fld>
            <a:endParaRPr lang="en-US"/>
          </a:p>
        </p:txBody>
      </p:sp>
    </p:spTree>
    <p:extLst>
      <p:ext uri="{BB962C8B-B14F-4D97-AF65-F5344CB8AC3E}">
        <p14:creationId xmlns:p14="http://schemas.microsoft.com/office/powerpoint/2010/main" val="1318009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26</a:t>
            </a:fld>
            <a:endParaRPr lang="en-US"/>
          </a:p>
        </p:txBody>
      </p:sp>
    </p:spTree>
    <p:extLst>
      <p:ext uri="{BB962C8B-B14F-4D97-AF65-F5344CB8AC3E}">
        <p14:creationId xmlns:p14="http://schemas.microsoft.com/office/powerpoint/2010/main" val="1584730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27</a:t>
            </a:fld>
            <a:endParaRPr lang="en-US"/>
          </a:p>
        </p:txBody>
      </p:sp>
    </p:spTree>
    <p:extLst>
      <p:ext uri="{BB962C8B-B14F-4D97-AF65-F5344CB8AC3E}">
        <p14:creationId xmlns:p14="http://schemas.microsoft.com/office/powerpoint/2010/main" val="32047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Although sample size was very small, the best matches occurred when the mentor and mentee had a relationship.   The potential mentor and mentee may need to meet to determine if the relationship will be a good match.     </a:t>
            </a:r>
          </a:p>
          <a:p>
            <a:endParaRPr lang="en-US"/>
          </a:p>
          <a:p>
            <a:r>
              <a:rPr lang="en-US"/>
              <a:t>Mentees had very specific issues with regard to making changes in the workplace and resolving specific problems.</a:t>
            </a:r>
          </a:p>
          <a:p>
            <a:r>
              <a:rPr lang="en-US"/>
              <a:t>Mentors did not feel they had control over some of the issues or changes the mentee wanted to address.  </a:t>
            </a:r>
          </a:p>
          <a:p>
            <a:r>
              <a:rPr lang="en-US"/>
              <a:t>The logistics of distance can derail the mentorship experience.   </a:t>
            </a:r>
          </a:p>
        </p:txBody>
      </p:sp>
      <p:sp>
        <p:nvSpPr>
          <p:cNvPr id="4" name="Slide Number Placeholder 3"/>
          <p:cNvSpPr>
            <a:spLocks noGrp="1"/>
          </p:cNvSpPr>
          <p:nvPr>
            <p:ph type="sldNum" sz="quarter" idx="10"/>
          </p:nvPr>
        </p:nvSpPr>
        <p:spPr/>
        <p:txBody>
          <a:bodyPr/>
          <a:lstStyle/>
          <a:p>
            <a:fld id="{9A29E390-C818-400C-A303-6D073BA928E3}" type="slidenum">
              <a:rPr lang="en-US" smtClean="0"/>
              <a:pPr/>
              <a:t>28</a:t>
            </a:fld>
            <a:endParaRPr lang="en-US"/>
          </a:p>
        </p:txBody>
      </p:sp>
    </p:spTree>
    <p:extLst>
      <p:ext uri="{BB962C8B-B14F-4D97-AF65-F5344CB8AC3E}">
        <p14:creationId xmlns:p14="http://schemas.microsoft.com/office/powerpoint/2010/main" val="272623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Develop contract and self-reflection tools.  </a:t>
            </a:r>
          </a:p>
        </p:txBody>
      </p:sp>
      <p:sp>
        <p:nvSpPr>
          <p:cNvPr id="4" name="Slide Number Placeholder 3"/>
          <p:cNvSpPr>
            <a:spLocks noGrp="1"/>
          </p:cNvSpPr>
          <p:nvPr>
            <p:ph type="sldNum" sz="quarter" idx="10"/>
          </p:nvPr>
        </p:nvSpPr>
        <p:spPr/>
        <p:txBody>
          <a:bodyPr/>
          <a:lstStyle/>
          <a:p>
            <a:fld id="{9A29E390-C818-400C-A303-6D073BA928E3}" type="slidenum">
              <a:rPr lang="en-US" smtClean="0"/>
              <a:pPr/>
              <a:t>29</a:t>
            </a:fld>
            <a:endParaRPr lang="en-US"/>
          </a:p>
        </p:txBody>
      </p:sp>
    </p:spTree>
    <p:extLst>
      <p:ext uri="{BB962C8B-B14F-4D97-AF65-F5344CB8AC3E}">
        <p14:creationId xmlns:p14="http://schemas.microsoft.com/office/powerpoint/2010/main" val="139247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a:t>
            </a:fld>
            <a:endParaRPr lang="en-US"/>
          </a:p>
        </p:txBody>
      </p:sp>
    </p:spTree>
    <p:extLst>
      <p:ext uri="{BB962C8B-B14F-4D97-AF65-F5344CB8AC3E}">
        <p14:creationId xmlns:p14="http://schemas.microsoft.com/office/powerpoint/2010/main" val="158896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30</a:t>
            </a:fld>
            <a:endParaRPr lang="en-US"/>
          </a:p>
        </p:txBody>
      </p:sp>
    </p:spTree>
    <p:extLst>
      <p:ext uri="{BB962C8B-B14F-4D97-AF65-F5344CB8AC3E}">
        <p14:creationId xmlns:p14="http://schemas.microsoft.com/office/powerpoint/2010/main" val="1469945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31</a:t>
            </a:fld>
            <a:endParaRPr lang="en-US"/>
          </a:p>
        </p:txBody>
      </p:sp>
    </p:spTree>
    <p:extLst>
      <p:ext uri="{BB962C8B-B14F-4D97-AF65-F5344CB8AC3E}">
        <p14:creationId xmlns:p14="http://schemas.microsoft.com/office/powerpoint/2010/main" val="71708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32</a:t>
            </a:fld>
            <a:endParaRPr lang="en-US"/>
          </a:p>
        </p:txBody>
      </p:sp>
    </p:spTree>
    <p:extLst>
      <p:ext uri="{BB962C8B-B14F-4D97-AF65-F5344CB8AC3E}">
        <p14:creationId xmlns:p14="http://schemas.microsoft.com/office/powerpoint/2010/main" val="361048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33</a:t>
            </a:fld>
            <a:endParaRPr lang="en-US"/>
          </a:p>
        </p:txBody>
      </p:sp>
    </p:spTree>
    <p:extLst>
      <p:ext uri="{BB962C8B-B14F-4D97-AF65-F5344CB8AC3E}">
        <p14:creationId xmlns:p14="http://schemas.microsoft.com/office/powerpoint/2010/main" val="1502030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34</a:t>
            </a:fld>
            <a:endParaRPr lang="en-US"/>
          </a:p>
        </p:txBody>
      </p:sp>
    </p:spTree>
    <p:extLst>
      <p:ext uri="{BB962C8B-B14F-4D97-AF65-F5344CB8AC3E}">
        <p14:creationId xmlns:p14="http://schemas.microsoft.com/office/powerpoint/2010/main" val="948309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35</a:t>
            </a:fld>
            <a:endParaRPr lang="en-US"/>
          </a:p>
        </p:txBody>
      </p:sp>
    </p:spTree>
    <p:extLst>
      <p:ext uri="{BB962C8B-B14F-4D97-AF65-F5344CB8AC3E}">
        <p14:creationId xmlns:p14="http://schemas.microsoft.com/office/powerpoint/2010/main" val="1857322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36</a:t>
            </a:fld>
            <a:endParaRPr lang="en-US"/>
          </a:p>
        </p:txBody>
      </p:sp>
    </p:spTree>
    <p:extLst>
      <p:ext uri="{BB962C8B-B14F-4D97-AF65-F5344CB8AC3E}">
        <p14:creationId xmlns:p14="http://schemas.microsoft.com/office/powerpoint/2010/main" val="1757739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37</a:t>
            </a:fld>
            <a:endParaRPr lang="en-US"/>
          </a:p>
        </p:txBody>
      </p:sp>
    </p:spTree>
    <p:extLst>
      <p:ext uri="{BB962C8B-B14F-4D97-AF65-F5344CB8AC3E}">
        <p14:creationId xmlns:p14="http://schemas.microsoft.com/office/powerpoint/2010/main" val="1546022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38</a:t>
            </a:fld>
            <a:endParaRPr lang="en-US"/>
          </a:p>
        </p:txBody>
      </p:sp>
    </p:spTree>
    <p:extLst>
      <p:ext uri="{BB962C8B-B14F-4D97-AF65-F5344CB8AC3E}">
        <p14:creationId xmlns:p14="http://schemas.microsoft.com/office/powerpoint/2010/main" val="1596184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39</a:t>
            </a:fld>
            <a:endParaRPr lang="en-US"/>
          </a:p>
        </p:txBody>
      </p:sp>
    </p:spTree>
    <p:extLst>
      <p:ext uri="{BB962C8B-B14F-4D97-AF65-F5344CB8AC3E}">
        <p14:creationId xmlns:p14="http://schemas.microsoft.com/office/powerpoint/2010/main" val="71098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Vision:  Transform the future of healthcare in NJ through innovative nursing leadership.  </a:t>
            </a:r>
          </a:p>
          <a:p>
            <a:endParaRPr lang="en-US"/>
          </a:p>
          <a:p>
            <a:r>
              <a:rPr lang="en-US"/>
              <a:t>Membership includes:</a:t>
            </a:r>
          </a:p>
          <a:p>
            <a:pPr>
              <a:buFont typeface="Arial" pitchFamily="34" charset="0"/>
              <a:buChar char="•"/>
            </a:pPr>
            <a:r>
              <a:rPr lang="en-US"/>
              <a:t>  Aspiring Nurse Leaders</a:t>
            </a:r>
          </a:p>
          <a:p>
            <a:pPr>
              <a:buFont typeface="Arial" pitchFamily="34" charset="0"/>
              <a:buChar char="•"/>
            </a:pPr>
            <a:r>
              <a:rPr lang="en-US"/>
              <a:t>  Educators</a:t>
            </a:r>
          </a:p>
          <a:p>
            <a:pPr>
              <a:buFont typeface="Arial" pitchFamily="34" charset="0"/>
              <a:buChar char="•"/>
            </a:pPr>
            <a:r>
              <a:rPr lang="en-US"/>
              <a:t>  Academia</a:t>
            </a:r>
          </a:p>
          <a:p>
            <a:pPr>
              <a:buFont typeface="Arial" pitchFamily="34" charset="0"/>
              <a:buChar char="•"/>
            </a:pPr>
            <a:r>
              <a:rPr lang="en-US"/>
              <a:t>  Nurse Managers</a:t>
            </a:r>
          </a:p>
          <a:p>
            <a:pPr>
              <a:buFont typeface="Arial" pitchFamily="34" charset="0"/>
              <a:buChar char="•"/>
            </a:pPr>
            <a:r>
              <a:rPr lang="en-US"/>
              <a:t>  Clinical Nurse Leaders</a:t>
            </a:r>
          </a:p>
          <a:p>
            <a:pPr>
              <a:buFont typeface="Arial" pitchFamily="34" charset="0"/>
              <a:buChar char="•"/>
            </a:pPr>
            <a:r>
              <a:rPr lang="en-US"/>
              <a:t>  Administrative Directors of Nursing and Patient Care</a:t>
            </a:r>
          </a:p>
          <a:p>
            <a:pPr>
              <a:buFont typeface="Arial" pitchFamily="34" charset="0"/>
              <a:buChar char="•"/>
            </a:pPr>
            <a:r>
              <a:rPr lang="en-US"/>
              <a:t>  Vice Presidents of Nursing </a:t>
            </a:r>
          </a:p>
          <a:p>
            <a:pPr>
              <a:buFont typeface="Arial" pitchFamily="34" charset="0"/>
              <a:buChar char="•"/>
            </a:pPr>
            <a:r>
              <a:rPr lang="en-US"/>
              <a:t>  Chief Nursing Officers</a:t>
            </a:r>
          </a:p>
          <a:p>
            <a:pPr>
              <a:buFont typeface="Arial" pitchFamily="34" charset="0"/>
              <a:buChar char="•"/>
            </a:pPr>
            <a:r>
              <a:rPr lang="en-US"/>
              <a:t>  Nurse Researchers</a:t>
            </a:r>
          </a:p>
          <a:p>
            <a:pPr>
              <a:buFont typeface="Arial" pitchFamily="34" charset="0"/>
              <a:buChar char="•"/>
            </a:pPr>
            <a:r>
              <a:rPr lang="en-US"/>
              <a:t>  Healthcare Business Representatives</a:t>
            </a:r>
          </a:p>
          <a:p>
            <a:pPr>
              <a:buFont typeface="Arial" pitchFamily="34" charset="0"/>
              <a:buChar char="•"/>
            </a:pPr>
            <a:r>
              <a:rPr lang="en-US"/>
              <a:t>  Retired Nursing Leaders</a:t>
            </a:r>
          </a:p>
          <a:p>
            <a:pPr>
              <a:buFont typeface="Arial" pitchFamily="34" charset="0"/>
              <a:buChar char="•"/>
            </a:pPr>
            <a:r>
              <a:rPr lang="en-US"/>
              <a:t>  Nursing Leaders across the healthcare continuum </a:t>
            </a:r>
          </a:p>
        </p:txBody>
      </p:sp>
      <p:sp>
        <p:nvSpPr>
          <p:cNvPr id="4" name="Slide Number Placeholder 3"/>
          <p:cNvSpPr>
            <a:spLocks noGrp="1"/>
          </p:cNvSpPr>
          <p:nvPr>
            <p:ph type="sldNum" sz="quarter" idx="10"/>
          </p:nvPr>
        </p:nvSpPr>
        <p:spPr/>
        <p:txBody>
          <a:bodyPr/>
          <a:lstStyle/>
          <a:p>
            <a:fld id="{9A29E390-C818-400C-A303-6D073BA928E3}" type="slidenum">
              <a:rPr lang="en-US" smtClean="0"/>
              <a:pPr/>
              <a:t>4</a:t>
            </a:fld>
            <a:endParaRPr lang="en-US"/>
          </a:p>
        </p:txBody>
      </p:sp>
    </p:spTree>
    <p:extLst>
      <p:ext uri="{BB962C8B-B14F-4D97-AF65-F5344CB8AC3E}">
        <p14:creationId xmlns:p14="http://schemas.microsoft.com/office/powerpoint/2010/main" val="1807302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40</a:t>
            </a:fld>
            <a:endParaRPr lang="en-US"/>
          </a:p>
        </p:txBody>
      </p:sp>
    </p:spTree>
    <p:extLst>
      <p:ext uri="{BB962C8B-B14F-4D97-AF65-F5344CB8AC3E}">
        <p14:creationId xmlns:p14="http://schemas.microsoft.com/office/powerpoint/2010/main" val="189771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41</a:t>
            </a:fld>
            <a:endParaRPr lang="en-US"/>
          </a:p>
        </p:txBody>
      </p:sp>
    </p:spTree>
    <p:extLst>
      <p:ext uri="{BB962C8B-B14F-4D97-AF65-F5344CB8AC3E}">
        <p14:creationId xmlns:p14="http://schemas.microsoft.com/office/powerpoint/2010/main" val="982438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Continuing</a:t>
            </a:r>
            <a:r>
              <a:rPr lang="en-US" baseline="0"/>
              <a:t> on with the process just outlined regarding the toolkit, the team focused on developing an education program.</a:t>
            </a:r>
            <a:endParaRPr lang="en-US"/>
          </a:p>
          <a:p>
            <a:r>
              <a:rPr lang="en-US"/>
              <a:t>The Mentorship Committee collaborated with the Education Committee to develop a program that would provide nursing leaders, mentors</a:t>
            </a:r>
            <a:r>
              <a:rPr lang="en-US" baseline="0"/>
              <a:t> and </a:t>
            </a:r>
            <a:r>
              <a:rPr lang="en-US"/>
              <a:t>mentees an opportunity to network and be oriented to this new resource.</a:t>
            </a:r>
          </a:p>
          <a:p>
            <a:endParaRPr lang="en-US"/>
          </a:p>
          <a:p>
            <a:r>
              <a:rPr lang="en-US"/>
              <a:t>A 2 Day Educational program entitled “M</a:t>
            </a:r>
            <a:r>
              <a:rPr lang="en-US" i="1"/>
              <a:t>entor-Mentee Relationships for Successful Professional Growth for Nurse Leaders and Aspiring Nurse Leaders</a:t>
            </a:r>
            <a:r>
              <a:rPr lang="en-US"/>
              <a:t>”</a:t>
            </a:r>
            <a:r>
              <a:rPr lang="en-US" baseline="0"/>
              <a:t> was created with a focus on providing the structure for a mentorship program and mentoring relationships.</a:t>
            </a:r>
            <a:endParaRPr lang="en-US"/>
          </a:p>
          <a:p>
            <a:pPr defTabSz="931774">
              <a:defRPr/>
            </a:pPr>
            <a:endParaRPr lang="en-US"/>
          </a:p>
          <a:p>
            <a:pPr defTabSz="931774">
              <a:defRPr/>
            </a:pPr>
            <a:r>
              <a:rPr lang="en-US"/>
              <a:t>The 2 day educational program</a:t>
            </a:r>
            <a:r>
              <a:rPr lang="en-US" baseline="0"/>
              <a:t> began first with a </a:t>
            </a:r>
            <a:r>
              <a:rPr lang="en-US"/>
              <a:t>3 hour evening dinner session followed by a full day educational interactive program.</a:t>
            </a:r>
          </a:p>
          <a:p>
            <a:pPr defTabSz="931774">
              <a:defRPr/>
            </a:pPr>
            <a:endParaRPr lang="en-US"/>
          </a:p>
          <a:p>
            <a:pPr defTabSz="931774">
              <a:defRPr/>
            </a:pPr>
            <a:r>
              <a:rPr lang="en-US"/>
              <a:t>One of the very first steps in this process was to identify</a:t>
            </a:r>
            <a:r>
              <a:rPr lang="en-US" baseline="0"/>
              <a:t> our target audience.  We sought ONE members interested in becoming a mentor and/or mentee. We have a wealth of knowledge within our over 500 member organization and easily identified nurse leaders that would fit the role of mentor. </a:t>
            </a:r>
          </a:p>
          <a:p>
            <a:pPr defTabSz="931774">
              <a:defRPr/>
            </a:pPr>
            <a:endParaRPr lang="en-US" baseline="0"/>
          </a:p>
          <a:p>
            <a:pPr defTabSz="931774">
              <a:defRPr/>
            </a:pPr>
            <a:r>
              <a:rPr lang="en-US" baseline="0"/>
              <a:t>We also developed an application process which included a very brief survey monkey questionnaire to help with identifying strengths, weaknesses, experiences and work environments.</a:t>
            </a:r>
            <a:endParaRPr lang="en-US"/>
          </a:p>
          <a:p>
            <a:endParaRPr lang="en-US"/>
          </a:p>
        </p:txBody>
      </p:sp>
      <p:sp>
        <p:nvSpPr>
          <p:cNvPr id="4" name="Slide Number Placeholder 3"/>
          <p:cNvSpPr>
            <a:spLocks noGrp="1"/>
          </p:cNvSpPr>
          <p:nvPr>
            <p:ph type="sldNum" sz="quarter" idx="10"/>
          </p:nvPr>
        </p:nvSpPr>
        <p:spPr/>
        <p:txBody>
          <a:bodyPr/>
          <a:lstStyle/>
          <a:p>
            <a:fld id="{9C3EAD12-72A3-4214-B8E4-CB2A26078364}" type="slidenum">
              <a:rPr lang="en-US" smtClean="0"/>
              <a:pPr/>
              <a:t>42</a:t>
            </a:fld>
            <a:endParaRPr lang="en-US"/>
          </a:p>
        </p:txBody>
      </p:sp>
    </p:spTree>
    <p:extLst>
      <p:ext uri="{BB962C8B-B14F-4D97-AF65-F5344CB8AC3E}">
        <p14:creationId xmlns:p14="http://schemas.microsoft.com/office/powerpoint/2010/main" val="1395655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geared the first part of our 2 day program specifically towards</a:t>
            </a:r>
            <a:r>
              <a:rPr lang="en-US" baseline="0"/>
              <a:t> previous ONENJ mentors, our BOD, committee chairs. and members with a focus on discussing mentoring and coaching competencies. Whereas the second day was geared towards nurse managers, staff nurses, CNOs, new ONENJ mentors and mentees. </a:t>
            </a:r>
          </a:p>
          <a:p>
            <a:r>
              <a:rPr lang="en-US" baseline="0"/>
              <a:t>Our Key Note Speaker for both days, Dr.  Karren Kowalski, </a:t>
            </a:r>
            <a:r>
              <a:rPr lang="en-US"/>
              <a:t>is the President and CEO of the Colorado Center for Nursing Excellence. She has developed innovative and creative approaches to problem solving, has authored numerous articles, co-edited five advanced textbooks, and has had</a:t>
            </a:r>
            <a:r>
              <a:rPr lang="en-US" baseline="0"/>
              <a:t> a decorated career as a nurse for many years.</a:t>
            </a:r>
            <a:endParaRPr lang="en-US"/>
          </a:p>
          <a:p>
            <a:endParaRPr lang="en-US"/>
          </a:p>
          <a:p>
            <a:endParaRPr lang="en-US"/>
          </a:p>
        </p:txBody>
      </p:sp>
      <p:sp>
        <p:nvSpPr>
          <p:cNvPr id="4" name="Slide Number Placeholder 3"/>
          <p:cNvSpPr>
            <a:spLocks noGrp="1"/>
          </p:cNvSpPr>
          <p:nvPr>
            <p:ph type="sldNum" sz="quarter" idx="10"/>
          </p:nvPr>
        </p:nvSpPr>
        <p:spPr/>
        <p:txBody>
          <a:bodyPr/>
          <a:lstStyle/>
          <a:p>
            <a:fld id="{9C3EAD12-72A3-4214-B8E4-CB2A26078364}" type="slidenum">
              <a:rPr lang="en-US" smtClean="0"/>
              <a:pPr/>
              <a:t>43</a:t>
            </a:fld>
            <a:endParaRPr lang="en-US"/>
          </a:p>
        </p:txBody>
      </p:sp>
    </p:spTree>
    <p:extLst>
      <p:ext uri="{BB962C8B-B14F-4D97-AF65-F5344CB8AC3E}">
        <p14:creationId xmlns:p14="http://schemas.microsoft.com/office/powerpoint/2010/main" val="2444741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Kowalski </a:t>
            </a:r>
            <a:r>
              <a:rPr lang="en-US" baseline="0"/>
              <a:t>spoke to this evening group during a casual session with a focus on</a:t>
            </a:r>
            <a:r>
              <a:rPr lang="en-US"/>
              <a:t> connection exercises to foster meaningful dialogue. </a:t>
            </a:r>
          </a:p>
          <a:p>
            <a:endParaRPr lang="en-US"/>
          </a:p>
          <a:p>
            <a:r>
              <a:rPr lang="en-US"/>
              <a:t>The dinner and conversation session defined the goals and objectives for the ONENJ</a:t>
            </a:r>
            <a:r>
              <a:rPr lang="en-US" baseline="0"/>
              <a:t> Mentorship program and addressed mentoring competencies including establishing trust, honoring confidentiality and creating an agenda for meeting sessions. The use of questions, active listening, demonstrating positive regard for the mentee, engaging in direct communication, stimulating self reflection and self awareness, supporting the mentee in the development of action plans and how to monitor the progress on the plan was also discussed.</a:t>
            </a:r>
          </a:p>
          <a:p>
            <a:endParaRPr lang="en-US" baseline="0"/>
          </a:p>
          <a:p>
            <a:r>
              <a:rPr lang="en-US" baseline="0"/>
              <a:t>Near the end of the evening, we were asked the ultimate question: “What is my legacy?”  </a:t>
            </a:r>
            <a:r>
              <a:rPr lang="en-US"/>
              <a:t>Participates shared their personal legacy response in a emotional, powerful exchange of self reflection.</a:t>
            </a:r>
          </a:p>
          <a:p>
            <a:endParaRPr lang="en-US"/>
          </a:p>
        </p:txBody>
      </p:sp>
      <p:sp>
        <p:nvSpPr>
          <p:cNvPr id="4" name="Slide Number Placeholder 3"/>
          <p:cNvSpPr>
            <a:spLocks noGrp="1"/>
          </p:cNvSpPr>
          <p:nvPr>
            <p:ph type="sldNum" sz="quarter" idx="10"/>
          </p:nvPr>
        </p:nvSpPr>
        <p:spPr/>
        <p:txBody>
          <a:bodyPr/>
          <a:lstStyle/>
          <a:p>
            <a:fld id="{9C3EAD12-72A3-4214-B8E4-CB2A26078364}" type="slidenum">
              <a:rPr lang="en-US" smtClean="0"/>
              <a:pPr/>
              <a:t>44</a:t>
            </a:fld>
            <a:endParaRPr lang="en-US"/>
          </a:p>
        </p:txBody>
      </p:sp>
    </p:spTree>
    <p:extLst>
      <p:ext uri="{BB962C8B-B14F-4D97-AF65-F5344CB8AC3E}">
        <p14:creationId xmlns:p14="http://schemas.microsoft.com/office/powerpoint/2010/main" val="2454222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Full day education program provided ample time for didactic instruction and meaningful networking among mentors and mentees.</a:t>
            </a:r>
          </a:p>
          <a:p>
            <a:pPr defTabSz="931774">
              <a:defRPr/>
            </a:pPr>
            <a:r>
              <a:rPr lang="en-US"/>
              <a:t>The focus was on setting realistic expectations, selecting a mentor, building relationships, being purposeful and positive, increasing self-awareness, using reflective practice and the power of questions. </a:t>
            </a:r>
          </a:p>
          <a:p>
            <a:pPr defTabSz="931774">
              <a:defRPr/>
            </a:pPr>
            <a:r>
              <a:rPr lang="en-US"/>
              <a:t>Through a brief survey monkey questionnaire completed during registration the mentorship committee was able to predetermine potential mentor-mentee matches and assign them to designated tables. </a:t>
            </a:r>
          </a:p>
          <a:p>
            <a:pPr defTabSz="931774">
              <a:defRPr/>
            </a:pPr>
            <a:endParaRPr lang="en-US"/>
          </a:p>
          <a:p>
            <a:r>
              <a:rPr lang="en-US"/>
              <a:t>Also taken into consideration with table seating was:</a:t>
            </a:r>
          </a:p>
          <a:p>
            <a:r>
              <a:rPr lang="en-US"/>
              <a:t>-Geographic proximity (Home </a:t>
            </a:r>
            <a:r>
              <a:rPr lang="en-US" err="1"/>
              <a:t>vs</a:t>
            </a:r>
            <a:r>
              <a:rPr lang="en-US"/>
              <a:t> work)</a:t>
            </a:r>
          </a:p>
          <a:p>
            <a:r>
              <a:rPr lang="en-US"/>
              <a:t>-Balance of mentors and mentees</a:t>
            </a:r>
          </a:p>
          <a:p>
            <a:r>
              <a:rPr lang="en-US"/>
              <a:t>-Employment at different organizations</a:t>
            </a:r>
          </a:p>
          <a:p>
            <a:endParaRPr lang="en-US"/>
          </a:p>
          <a:p>
            <a:r>
              <a:rPr lang="en-US"/>
              <a:t>In order to ensure a variety of exposure to diverse backgrounds, seating for lunch was also assigned to provide participants the opportunity to network.</a:t>
            </a:r>
          </a:p>
          <a:p>
            <a:r>
              <a:rPr lang="en-US"/>
              <a:t>The “wedding planning” aka “seating arrangement” aspect of the day was essential in order to expose the mentees to as many mentors as</a:t>
            </a:r>
            <a:r>
              <a:rPr lang="en-US" baseline="0"/>
              <a:t> possible.</a:t>
            </a:r>
            <a:endParaRPr lang="en-US"/>
          </a:p>
          <a:p>
            <a:endParaRPr lang="en-US"/>
          </a:p>
        </p:txBody>
      </p:sp>
      <p:sp>
        <p:nvSpPr>
          <p:cNvPr id="4" name="Slide Number Placeholder 3"/>
          <p:cNvSpPr>
            <a:spLocks noGrp="1"/>
          </p:cNvSpPr>
          <p:nvPr>
            <p:ph type="sldNum" sz="quarter" idx="10"/>
          </p:nvPr>
        </p:nvSpPr>
        <p:spPr/>
        <p:txBody>
          <a:bodyPr/>
          <a:lstStyle/>
          <a:p>
            <a:fld id="{9C3EAD12-72A3-4214-B8E4-CB2A26078364}" type="slidenum">
              <a:rPr lang="en-US" smtClean="0"/>
              <a:pPr/>
              <a:t>45</a:t>
            </a:fld>
            <a:endParaRPr lang="en-US"/>
          </a:p>
        </p:txBody>
      </p:sp>
    </p:spTree>
    <p:extLst>
      <p:ext uri="{BB962C8B-B14F-4D97-AF65-F5344CB8AC3E}">
        <p14:creationId xmlns:p14="http://schemas.microsoft.com/office/powerpoint/2010/main" val="590966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curriculum</a:t>
            </a:r>
            <a:r>
              <a:rPr lang="en-US" baseline="0"/>
              <a:t> content for the day was based on the Dr. Kowalski’s coaching model for nurses which consists of the 3 components listed here: the foundation, the learning process and the taking action phase.</a:t>
            </a:r>
          </a:p>
          <a:p>
            <a:endParaRPr lang="en-US" baseline="0"/>
          </a:p>
          <a:p>
            <a:r>
              <a:rPr lang="en-US"/>
              <a:t>Successful leaders have the ability to encourage and support the personal and professional growth of nurses.  Coaching behavior is quite different from traditional management behavior.  The focus moves away from the standard of supervising, checking, monitoring, and controlling to new behaviors like coaching and communicating.</a:t>
            </a:r>
          </a:p>
          <a:p>
            <a:endParaRPr lang="en-US"/>
          </a:p>
        </p:txBody>
      </p:sp>
      <p:sp>
        <p:nvSpPr>
          <p:cNvPr id="4" name="Slide Number Placeholder 3"/>
          <p:cNvSpPr>
            <a:spLocks noGrp="1"/>
          </p:cNvSpPr>
          <p:nvPr>
            <p:ph type="sldNum" sz="quarter" idx="10"/>
          </p:nvPr>
        </p:nvSpPr>
        <p:spPr/>
        <p:txBody>
          <a:bodyPr/>
          <a:lstStyle/>
          <a:p>
            <a:fld id="{9C3EAD12-72A3-4214-B8E4-CB2A26078364}" type="slidenum">
              <a:rPr lang="en-US" smtClean="0"/>
              <a:pPr/>
              <a:t>46</a:t>
            </a:fld>
            <a:endParaRPr lang="en-US"/>
          </a:p>
        </p:txBody>
      </p:sp>
    </p:spTree>
    <p:extLst>
      <p:ext uri="{BB962C8B-B14F-4D97-AF65-F5344CB8AC3E}">
        <p14:creationId xmlns:p14="http://schemas.microsoft.com/office/powerpoint/2010/main" val="2714340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foundation for structured mentoring is comprised of four behaviors:</a:t>
            </a:r>
          </a:p>
          <a:p>
            <a:endParaRPr lang="en-US"/>
          </a:p>
          <a:p>
            <a:r>
              <a:rPr lang="en-US"/>
              <a:t>-</a:t>
            </a:r>
            <a:r>
              <a:rPr lang="en-US" b="1"/>
              <a:t>Building relationships </a:t>
            </a:r>
            <a:r>
              <a:rPr lang="en-US"/>
              <a:t>focuses on the partnership between the mentee and mentor. The coach or mentor, focuses on a positive mind set, asking the right questions; and demonstrating thoughtful acts of kindness that demonstrate the importance of the relationship.</a:t>
            </a:r>
          </a:p>
          <a:p>
            <a:endParaRPr lang="en-US"/>
          </a:p>
          <a:p>
            <a:pPr defTabSz="931774">
              <a:defRPr/>
            </a:pPr>
            <a:r>
              <a:rPr lang="en-US"/>
              <a:t>-</a:t>
            </a:r>
            <a:r>
              <a:rPr lang="en-US" b="1"/>
              <a:t>Setting Realistic Expectations</a:t>
            </a:r>
            <a:r>
              <a:rPr lang="en-US"/>
              <a:t>- Here the goal is to listen, empower the mentee toward solutions, and to focus on what the mentee needs. The mentee needs to commit to achieving goals</a:t>
            </a:r>
            <a:r>
              <a:rPr lang="en-US" baseline="0"/>
              <a:t> and </a:t>
            </a:r>
            <a:r>
              <a:rPr lang="en-US"/>
              <a:t>provide feedback to the mentor regarding what is working and what might</a:t>
            </a:r>
            <a:r>
              <a:rPr lang="en-US" baseline="0"/>
              <a:t> not be working.</a:t>
            </a:r>
          </a:p>
          <a:p>
            <a:pPr defTabSz="931774">
              <a:defRPr/>
            </a:pPr>
            <a:endParaRPr lang="en-US" baseline="0"/>
          </a:p>
          <a:p>
            <a:pPr defTabSz="931774">
              <a:defRPr/>
            </a:pPr>
            <a:r>
              <a:rPr lang="en-US" baseline="0"/>
              <a:t>-</a:t>
            </a:r>
            <a:r>
              <a:rPr lang="en-US" b="1"/>
              <a:t>Observing Behaviors</a:t>
            </a:r>
            <a:r>
              <a:rPr lang="en-US"/>
              <a:t>-Focuses primarily on Listening. Offering alternate perspectives, identifying behavioral strengths and reframing events.</a:t>
            </a:r>
          </a:p>
          <a:p>
            <a:pPr defTabSz="931774">
              <a:defRPr/>
            </a:pPr>
            <a:endParaRPr lang="en-US"/>
          </a:p>
          <a:p>
            <a:pPr defTabSz="931774">
              <a:defRPr/>
            </a:pPr>
            <a:r>
              <a:rPr lang="en-US"/>
              <a:t>-</a:t>
            </a:r>
            <a:r>
              <a:rPr lang="en-US" b="1"/>
              <a:t>Using self reflection</a:t>
            </a:r>
            <a:r>
              <a:rPr lang="en-US"/>
              <a:t>- Mentors need to listen and reflect back to the mentees; the mentor must also practice self-reflection in an effort to discover whether there may have been other approaches that would have been more helpful to the mentee. Self-reflection can serve as a way to problem solve and as a result can transform behaviors for both the mentor and mentee.</a:t>
            </a:r>
            <a:endParaRPr lang="en-US" b="1"/>
          </a:p>
          <a:p>
            <a:endParaRPr lang="en-US"/>
          </a:p>
        </p:txBody>
      </p:sp>
      <p:sp>
        <p:nvSpPr>
          <p:cNvPr id="4" name="Slide Number Placeholder 3"/>
          <p:cNvSpPr>
            <a:spLocks noGrp="1"/>
          </p:cNvSpPr>
          <p:nvPr>
            <p:ph type="sldNum" sz="quarter" idx="10"/>
          </p:nvPr>
        </p:nvSpPr>
        <p:spPr/>
        <p:txBody>
          <a:bodyPr/>
          <a:lstStyle/>
          <a:p>
            <a:fld id="{9C3EAD12-72A3-4214-B8E4-CB2A26078364}" type="slidenum">
              <a:rPr lang="en-US" smtClean="0"/>
              <a:pPr/>
              <a:t>47</a:t>
            </a:fld>
            <a:endParaRPr lang="en-US"/>
          </a:p>
        </p:txBody>
      </p:sp>
    </p:spTree>
    <p:extLst>
      <p:ext uri="{BB962C8B-B14F-4D97-AF65-F5344CB8AC3E}">
        <p14:creationId xmlns:p14="http://schemas.microsoft.com/office/powerpoint/2010/main" val="1308893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The </a:t>
            </a:r>
            <a:r>
              <a:rPr lang="en-US" b="1"/>
              <a:t>learning process </a:t>
            </a:r>
            <a:r>
              <a:rPr lang="en-US"/>
              <a:t>occurs during the time frame of the mentoring process. It incorporates the art of being “present,” the method of being purposeful and “positive,” the skill of “asking questions,” the ability to “listen actively,” and the grace and style with which to “share perceptions.”</a:t>
            </a:r>
          </a:p>
          <a:p>
            <a:endParaRPr lang="en-US"/>
          </a:p>
        </p:txBody>
      </p:sp>
      <p:sp>
        <p:nvSpPr>
          <p:cNvPr id="4" name="Slide Number Placeholder 3"/>
          <p:cNvSpPr>
            <a:spLocks noGrp="1"/>
          </p:cNvSpPr>
          <p:nvPr>
            <p:ph type="sldNum" sz="quarter" idx="10"/>
          </p:nvPr>
        </p:nvSpPr>
        <p:spPr/>
        <p:txBody>
          <a:bodyPr/>
          <a:lstStyle/>
          <a:p>
            <a:fld id="{8499CD8C-7807-4BAD-891A-18E4157141DD}" type="slidenum">
              <a:rPr lang="en-US" smtClean="0"/>
              <a:pPr/>
              <a:t>48</a:t>
            </a:fld>
            <a:endParaRPr lang="en-US"/>
          </a:p>
        </p:txBody>
      </p:sp>
    </p:spTree>
    <p:extLst>
      <p:ext uri="{BB962C8B-B14F-4D97-AF65-F5344CB8AC3E}">
        <p14:creationId xmlns:p14="http://schemas.microsoft.com/office/powerpoint/2010/main" val="496062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Taking action </a:t>
            </a:r>
            <a:r>
              <a:rPr lang="en-US"/>
              <a:t>is the phase where options are suggested and evaluated, the request for changes in behavior occurs, the plan is clarified, follow-up on the action plan occurs, and there is clear evidence of support for the mentee in this process.</a:t>
            </a:r>
          </a:p>
          <a:p>
            <a:endParaRPr lang="en-US"/>
          </a:p>
        </p:txBody>
      </p:sp>
      <p:sp>
        <p:nvSpPr>
          <p:cNvPr id="4" name="Slide Number Placeholder 3"/>
          <p:cNvSpPr>
            <a:spLocks noGrp="1"/>
          </p:cNvSpPr>
          <p:nvPr>
            <p:ph type="sldNum" sz="quarter" idx="10"/>
          </p:nvPr>
        </p:nvSpPr>
        <p:spPr/>
        <p:txBody>
          <a:bodyPr/>
          <a:lstStyle/>
          <a:p>
            <a:fld id="{8499CD8C-7807-4BAD-891A-18E4157141DD}" type="slidenum">
              <a:rPr lang="en-US" smtClean="0"/>
              <a:pPr/>
              <a:t>49</a:t>
            </a:fld>
            <a:endParaRPr lang="en-US"/>
          </a:p>
        </p:txBody>
      </p:sp>
    </p:spTree>
    <p:extLst>
      <p:ext uri="{BB962C8B-B14F-4D97-AF65-F5344CB8AC3E}">
        <p14:creationId xmlns:p14="http://schemas.microsoft.com/office/powerpoint/2010/main" val="261027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a:t>Donald Bowen </a:t>
            </a:r>
          </a:p>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5</a:t>
            </a:fld>
            <a:endParaRPr lang="en-US"/>
          </a:p>
        </p:txBody>
      </p:sp>
    </p:spTree>
    <p:extLst>
      <p:ext uri="{BB962C8B-B14F-4D97-AF65-F5344CB8AC3E}">
        <p14:creationId xmlns:p14="http://schemas.microsoft.com/office/powerpoint/2010/main" val="1832380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Additional topics covered during Day 2 of our Mentorship program included</a:t>
            </a:r>
            <a:r>
              <a:rPr lang="en-US" baseline="0"/>
              <a:t> topics such as the discovery process, coaching </a:t>
            </a:r>
            <a:r>
              <a:rPr lang="en-US" baseline="0" err="1"/>
              <a:t>vs</a:t>
            </a:r>
            <a:r>
              <a:rPr lang="en-US" baseline="0"/>
              <a:t> mentoring (where as Coaching= and Mentoring =), the joy of being either a mentor or mentee (group panel discussion of previous mentor and mentee pairs), small group exercises that fostered dialogue among the participants at each table, and formation of relationships with nursing colleagues outside their organization.  These workshop discussions resulted in individual nurses sharing information as a spokesperson for small groups and allowed the participants to experience the perspective of other nurse leaders.</a:t>
            </a:r>
            <a:endParaRPr lang="en-US"/>
          </a:p>
          <a:p>
            <a:endParaRPr lang="en-US"/>
          </a:p>
          <a:p>
            <a:r>
              <a:rPr lang="en-US"/>
              <a:t>Mentoring---at</a:t>
            </a:r>
            <a:r>
              <a:rPr lang="en-US" baseline="0"/>
              <a:t> its heart---is a process in which a wise and trusted counselor or teacher, known as a mentor, provides age advice to a less experienced individual known as a mentee.</a:t>
            </a:r>
          </a:p>
          <a:p>
            <a:r>
              <a:rPr lang="en-US" baseline="0"/>
              <a:t>Coaching—in comparison– is focused on developing an employee’s skills and knowledge to improve performance.</a:t>
            </a:r>
            <a:endParaRPr lang="en-US"/>
          </a:p>
        </p:txBody>
      </p:sp>
      <p:sp>
        <p:nvSpPr>
          <p:cNvPr id="4" name="Slide Number Placeholder 3"/>
          <p:cNvSpPr>
            <a:spLocks noGrp="1"/>
          </p:cNvSpPr>
          <p:nvPr>
            <p:ph type="sldNum" sz="quarter" idx="10"/>
          </p:nvPr>
        </p:nvSpPr>
        <p:spPr/>
        <p:txBody>
          <a:bodyPr/>
          <a:lstStyle/>
          <a:p>
            <a:fld id="{8499CD8C-7807-4BAD-891A-18E4157141DD}" type="slidenum">
              <a:rPr lang="en-US" smtClean="0"/>
              <a:pPr/>
              <a:t>50</a:t>
            </a:fld>
            <a:endParaRPr lang="en-US"/>
          </a:p>
        </p:txBody>
      </p:sp>
    </p:spTree>
    <p:extLst>
      <p:ext uri="{BB962C8B-B14F-4D97-AF65-F5344CB8AC3E}">
        <p14:creationId xmlns:p14="http://schemas.microsoft.com/office/powerpoint/2010/main" val="4034120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p:txBody>
      </p:sp>
      <p:sp>
        <p:nvSpPr>
          <p:cNvPr id="4" name="Slide Number Placeholder 3"/>
          <p:cNvSpPr>
            <a:spLocks noGrp="1"/>
          </p:cNvSpPr>
          <p:nvPr>
            <p:ph type="sldNum" sz="quarter" idx="10"/>
          </p:nvPr>
        </p:nvSpPr>
        <p:spPr/>
        <p:txBody>
          <a:bodyPr/>
          <a:lstStyle/>
          <a:p>
            <a:fld id="{8499CD8C-7807-4BAD-891A-18E4157141DD}" type="slidenum">
              <a:rPr lang="en-US" smtClean="0"/>
              <a:pPr/>
              <a:t>51</a:t>
            </a:fld>
            <a:endParaRPr lang="en-US"/>
          </a:p>
        </p:txBody>
      </p:sp>
    </p:spTree>
    <p:extLst>
      <p:ext uri="{BB962C8B-B14F-4D97-AF65-F5344CB8AC3E}">
        <p14:creationId xmlns:p14="http://schemas.microsoft.com/office/powerpoint/2010/main" val="4034120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52</a:t>
            </a:fld>
            <a:endParaRPr lang="en-US"/>
          </a:p>
        </p:txBody>
      </p:sp>
    </p:spTree>
    <p:extLst>
      <p:ext uri="{BB962C8B-B14F-4D97-AF65-F5344CB8AC3E}">
        <p14:creationId xmlns:p14="http://schemas.microsoft.com/office/powerpoint/2010/main" val="1992061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great take </a:t>
            </a:r>
            <a:r>
              <a:rPr lang="en-US" err="1"/>
              <a:t>aways</a:t>
            </a:r>
            <a:r>
              <a:rPr lang="en-US" baseline="0"/>
              <a:t> from our educational program was identified by a seasoned nurse leader who noted the following….. The realization that….</a:t>
            </a:r>
          </a:p>
          <a:p>
            <a:r>
              <a:rPr lang="en-US" baseline="0"/>
              <a:t>A great message that points out what we all know…learning is a lifelong process.</a:t>
            </a:r>
            <a:endParaRPr lang="en-US"/>
          </a:p>
          <a:p>
            <a:endParaRPr lang="en-US"/>
          </a:p>
        </p:txBody>
      </p:sp>
      <p:sp>
        <p:nvSpPr>
          <p:cNvPr id="4" name="Slide Number Placeholder 3"/>
          <p:cNvSpPr>
            <a:spLocks noGrp="1"/>
          </p:cNvSpPr>
          <p:nvPr>
            <p:ph type="sldNum" sz="quarter" idx="10"/>
          </p:nvPr>
        </p:nvSpPr>
        <p:spPr/>
        <p:txBody>
          <a:bodyPr/>
          <a:lstStyle/>
          <a:p>
            <a:fld id="{9C3EAD12-72A3-4214-B8E4-CB2A26078364}" type="slidenum">
              <a:rPr lang="en-US" smtClean="0"/>
              <a:pPr/>
              <a:t>53</a:t>
            </a:fld>
            <a:endParaRPr lang="en-US"/>
          </a:p>
        </p:txBody>
      </p:sp>
    </p:spTree>
    <p:extLst>
      <p:ext uri="{BB962C8B-B14F-4D97-AF65-F5344CB8AC3E}">
        <p14:creationId xmlns:p14="http://schemas.microsoft.com/office/powerpoint/2010/main" val="2718235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a:t>
            </a:r>
            <a:r>
              <a:rPr lang="en-US" baseline="0"/>
              <a:t> photo of our panel of previous mentors and mentees.  During the 2</a:t>
            </a:r>
            <a:r>
              <a:rPr lang="en-US" baseline="30000"/>
              <a:t>nd</a:t>
            </a:r>
            <a:r>
              <a:rPr lang="en-US" baseline="0"/>
              <a:t> day, we incorporated this open forum that allowed a Q&amp;A for the audience and sharing of experiences from both sides of the relationship.  It really put the day and the process in perspective for those in attendance.</a:t>
            </a:r>
          </a:p>
          <a:p>
            <a:endParaRPr lang="en-US"/>
          </a:p>
          <a:p>
            <a:endParaRPr lang="en-US"/>
          </a:p>
        </p:txBody>
      </p:sp>
      <p:sp>
        <p:nvSpPr>
          <p:cNvPr id="4" name="Slide Number Placeholder 3"/>
          <p:cNvSpPr>
            <a:spLocks noGrp="1"/>
          </p:cNvSpPr>
          <p:nvPr>
            <p:ph type="sldNum" sz="quarter" idx="10"/>
          </p:nvPr>
        </p:nvSpPr>
        <p:spPr/>
        <p:txBody>
          <a:bodyPr/>
          <a:lstStyle/>
          <a:p>
            <a:fld id="{8499CD8C-7807-4BAD-891A-18E4157141DD}" type="slidenum">
              <a:rPr lang="en-US" smtClean="0"/>
              <a:pPr/>
              <a:t>54</a:t>
            </a:fld>
            <a:endParaRPr lang="en-US"/>
          </a:p>
        </p:txBody>
      </p:sp>
    </p:spTree>
    <p:extLst>
      <p:ext uri="{BB962C8B-B14F-4D97-AF65-F5344CB8AC3E}">
        <p14:creationId xmlns:p14="http://schemas.microsoft.com/office/powerpoint/2010/main" val="2790955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a:t>
            </a:r>
            <a:r>
              <a:rPr lang="en-US" baseline="0"/>
              <a:t> do you end such a dynamic two day event? </a:t>
            </a:r>
          </a:p>
          <a:p>
            <a:r>
              <a:rPr lang="en-US" baseline="0"/>
              <a:t>Well, u</a:t>
            </a:r>
            <a:r>
              <a:rPr lang="en-US"/>
              <a:t>pon conclusion, participants were asked to list on an index card the names of 3 potential mentors or mentees they identified during the day for preferred matching/pairing.</a:t>
            </a:r>
          </a:p>
          <a:p>
            <a:r>
              <a:rPr lang="en-US"/>
              <a:t>The mentorship committee members took those suggestions along with the applications and had another</a:t>
            </a:r>
            <a:r>
              <a:rPr lang="en-US" baseline="0"/>
              <a:t> “wedding planning event” where we formally paired the teams.</a:t>
            </a:r>
          </a:p>
          <a:p>
            <a:r>
              <a:rPr lang="en-US" baseline="0"/>
              <a:t>This was followed by formal letters and phone calls notifying the mentee of their pairing.  Members of the Mentorship Committee became liaisons for the pairs over the course of the year long commitment.  Each mentorship committee member was assigned 1-2 dyads and kept in contact with them every few months to ensure compliance with meetings, use of the toolkit, and to provide any needed support. </a:t>
            </a:r>
            <a:endParaRPr lang="en-US"/>
          </a:p>
          <a:p>
            <a:endParaRPr lang="en-US"/>
          </a:p>
        </p:txBody>
      </p:sp>
      <p:sp>
        <p:nvSpPr>
          <p:cNvPr id="4" name="Slide Number Placeholder 3"/>
          <p:cNvSpPr>
            <a:spLocks noGrp="1"/>
          </p:cNvSpPr>
          <p:nvPr>
            <p:ph type="sldNum" sz="quarter" idx="10"/>
          </p:nvPr>
        </p:nvSpPr>
        <p:spPr/>
        <p:txBody>
          <a:bodyPr/>
          <a:lstStyle/>
          <a:p>
            <a:fld id="{9C3EAD12-72A3-4214-B8E4-CB2A26078364}" type="slidenum">
              <a:rPr lang="en-US" smtClean="0"/>
              <a:pPr/>
              <a:t>55</a:t>
            </a:fld>
            <a:endParaRPr lang="en-US"/>
          </a:p>
        </p:txBody>
      </p:sp>
    </p:spTree>
    <p:extLst>
      <p:ext uri="{BB962C8B-B14F-4D97-AF65-F5344CB8AC3E}">
        <p14:creationId xmlns:p14="http://schemas.microsoft.com/office/powerpoint/2010/main" val="3756151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56</a:t>
            </a:fld>
            <a:endParaRPr lang="en-US"/>
          </a:p>
        </p:txBody>
      </p:sp>
    </p:spTree>
    <p:extLst>
      <p:ext uri="{BB962C8B-B14F-4D97-AF65-F5344CB8AC3E}">
        <p14:creationId xmlns:p14="http://schemas.microsoft.com/office/powerpoint/2010/main" val="76488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57</a:t>
            </a:fld>
            <a:endParaRPr lang="en-US"/>
          </a:p>
        </p:txBody>
      </p:sp>
    </p:spTree>
    <p:extLst>
      <p:ext uri="{BB962C8B-B14F-4D97-AF65-F5344CB8AC3E}">
        <p14:creationId xmlns:p14="http://schemas.microsoft.com/office/powerpoint/2010/main" val="1408464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58</a:t>
            </a:fld>
            <a:endParaRPr lang="en-US"/>
          </a:p>
        </p:txBody>
      </p:sp>
    </p:spTree>
    <p:extLst>
      <p:ext uri="{BB962C8B-B14F-4D97-AF65-F5344CB8AC3E}">
        <p14:creationId xmlns:p14="http://schemas.microsoft.com/office/powerpoint/2010/main" val="3528963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59</a:t>
            </a:fld>
            <a:endParaRPr lang="en-US"/>
          </a:p>
        </p:txBody>
      </p:sp>
    </p:spTree>
    <p:extLst>
      <p:ext uri="{BB962C8B-B14F-4D97-AF65-F5344CB8AC3E}">
        <p14:creationId xmlns:p14="http://schemas.microsoft.com/office/powerpoint/2010/main" val="131585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ONL NJ Mentorship Committee considered all 6 attributes in the program development. </a:t>
            </a:r>
          </a:p>
          <a:p>
            <a:endParaRPr lang="en-US"/>
          </a:p>
          <a:p>
            <a:r>
              <a:rPr lang="en-US"/>
              <a:t>Linda Yoder, MSN, MBA, Major, United States Army Nurses Corp, Philadelphia, PA  </a:t>
            </a:r>
          </a:p>
        </p:txBody>
      </p:sp>
      <p:sp>
        <p:nvSpPr>
          <p:cNvPr id="4" name="Slide Number Placeholder 3"/>
          <p:cNvSpPr>
            <a:spLocks noGrp="1"/>
          </p:cNvSpPr>
          <p:nvPr>
            <p:ph type="sldNum" sz="quarter" idx="10"/>
          </p:nvPr>
        </p:nvSpPr>
        <p:spPr/>
        <p:txBody>
          <a:bodyPr/>
          <a:lstStyle/>
          <a:p>
            <a:fld id="{9A29E390-C818-400C-A303-6D073BA928E3}" type="slidenum">
              <a:rPr lang="en-US" smtClean="0"/>
              <a:pPr/>
              <a:t>6</a:t>
            </a:fld>
            <a:endParaRPr lang="en-US"/>
          </a:p>
        </p:txBody>
      </p:sp>
    </p:spTree>
    <p:extLst>
      <p:ext uri="{BB962C8B-B14F-4D97-AF65-F5344CB8AC3E}">
        <p14:creationId xmlns:p14="http://schemas.microsoft.com/office/powerpoint/2010/main" val="4158327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60</a:t>
            </a:fld>
            <a:endParaRPr lang="en-US"/>
          </a:p>
        </p:txBody>
      </p:sp>
    </p:spTree>
    <p:extLst>
      <p:ext uri="{BB962C8B-B14F-4D97-AF65-F5344CB8AC3E}">
        <p14:creationId xmlns:p14="http://schemas.microsoft.com/office/powerpoint/2010/main" val="8660533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A4E839-E43C-4506-8A88-DC02C8A51C7A}" type="slidenum">
              <a:rPr lang="en-US" smtClean="0"/>
              <a:pPr/>
              <a:t>61</a:t>
            </a:fld>
            <a:endParaRPr lang="en-US"/>
          </a:p>
        </p:txBody>
      </p:sp>
    </p:spTree>
    <p:extLst>
      <p:ext uri="{BB962C8B-B14F-4D97-AF65-F5344CB8AC3E}">
        <p14:creationId xmlns:p14="http://schemas.microsoft.com/office/powerpoint/2010/main" val="222773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7</a:t>
            </a:fld>
            <a:endParaRPr lang="en-US"/>
          </a:p>
        </p:txBody>
      </p:sp>
    </p:spTree>
    <p:extLst>
      <p:ext uri="{BB962C8B-B14F-4D97-AF65-F5344CB8AC3E}">
        <p14:creationId xmlns:p14="http://schemas.microsoft.com/office/powerpoint/2010/main" val="70737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8</a:t>
            </a:fld>
            <a:endParaRPr lang="en-US"/>
          </a:p>
        </p:txBody>
      </p:sp>
    </p:spTree>
    <p:extLst>
      <p:ext uri="{BB962C8B-B14F-4D97-AF65-F5344CB8AC3E}">
        <p14:creationId xmlns:p14="http://schemas.microsoft.com/office/powerpoint/2010/main" val="71423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9E390-C818-400C-A303-6D073BA928E3}" type="slidenum">
              <a:rPr lang="en-US" smtClean="0"/>
              <a:pPr/>
              <a:t>9</a:t>
            </a:fld>
            <a:endParaRPr lang="en-US"/>
          </a:p>
        </p:txBody>
      </p:sp>
    </p:spTree>
    <p:extLst>
      <p:ext uri="{BB962C8B-B14F-4D97-AF65-F5344CB8AC3E}">
        <p14:creationId xmlns:p14="http://schemas.microsoft.com/office/powerpoint/2010/main" val="140272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B2E379-D6CD-4005-94FD-C5B3BCB8771C}"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138862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2E379-D6CD-4005-94FD-C5B3BCB8771C}"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424053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2E379-D6CD-4005-94FD-C5B3BCB8771C}"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311965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66344"/>
            <a:ext cx="7886700" cy="1096329"/>
          </a:xfrm>
        </p:spPr>
        <p:txBody>
          <a:bodyPr/>
          <a:lstStyle>
            <a:lvl1pPr>
              <a:defRPr b="1" cap="small" baseline="0">
                <a:solidFill>
                  <a:schemeClr val="bg1"/>
                </a:solidFill>
                <a:latin typeface="Corbel" panose="020B0503020204020204" pitchFamily="34" charset="0"/>
              </a:defRPr>
            </a:lvl1pPr>
          </a:lstStyle>
          <a:p>
            <a:r>
              <a:rPr lang="en-US"/>
              <a:t>Click to edit Master title style</a:t>
            </a:r>
          </a:p>
        </p:txBody>
      </p:sp>
      <p:sp useBgFill="1">
        <p:nvSpPr>
          <p:cNvPr id="3" name="Content Placeholder 2"/>
          <p:cNvSpPr>
            <a:spLocks noGrp="1"/>
          </p:cNvSpPr>
          <p:nvPr>
            <p:ph idx="1"/>
          </p:nvPr>
        </p:nvSpPr>
        <p:spPr>
          <a:xfrm>
            <a:off x="628650" y="1825624"/>
            <a:ext cx="7886700" cy="4895851"/>
          </a:xfrm>
        </p:spPr>
        <p:txBody>
          <a:bodyPr/>
          <a:lstStyle>
            <a:lvl1pPr marL="228600" indent="-228600">
              <a:buClr>
                <a:srgbClr val="008080"/>
              </a:buClr>
              <a:buFont typeface="Wingdings" panose="05000000000000000000" pitchFamily="2" charset="2"/>
              <a:buChar char="§"/>
              <a:defRPr>
                <a:latin typeface="Calibri" panose="020F0502020204030204" pitchFamily="34" charset="0"/>
              </a:defRPr>
            </a:lvl1pPr>
            <a:lvl2pPr marL="685800" indent="-228600">
              <a:buClr>
                <a:srgbClr val="008080"/>
              </a:buClr>
              <a:buFont typeface="Wingdings" panose="05000000000000000000" pitchFamily="2" charset="2"/>
              <a:buChar char="§"/>
              <a:defRPr>
                <a:latin typeface="Calibri" panose="020F0502020204030204" pitchFamily="34" charset="0"/>
              </a:defRPr>
            </a:lvl2pPr>
            <a:lvl3pPr marL="1143000" indent="-228600">
              <a:buClr>
                <a:srgbClr val="008080"/>
              </a:buClr>
              <a:buFont typeface="Wingdings" panose="05000000000000000000" pitchFamily="2" charset="2"/>
              <a:buChar char="§"/>
              <a:defRPr>
                <a:latin typeface="Calibri" panose="020F0502020204030204" pitchFamily="34" charset="0"/>
              </a:defRPr>
            </a:lvl3pPr>
            <a:lvl4pPr marL="1600200" indent="-228600">
              <a:buClr>
                <a:srgbClr val="008080"/>
              </a:buClr>
              <a:buFont typeface="Wingdings" panose="05000000000000000000" pitchFamily="2" charset="2"/>
              <a:buChar char="§"/>
              <a:defRPr>
                <a:latin typeface="Calibri" panose="020F0502020204030204" pitchFamily="34" charset="0"/>
              </a:defRPr>
            </a:lvl4pPr>
            <a:lvl5pPr marL="2057400" indent="-228600">
              <a:buClr>
                <a:srgbClr val="008080"/>
              </a:buClr>
              <a:buFont typeface="Wingdings" panose="05000000000000000000" pitchFamily="2" charset="2"/>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2E379-D6CD-4005-94FD-C5B3BCB8771C}"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117888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603377"/>
            <a:ext cx="7886700" cy="2365119"/>
          </a:xfrm>
        </p:spPr>
        <p:txBody>
          <a:bodyPr anchor="b"/>
          <a:lstStyle>
            <a:lvl1pPr algn="ctr">
              <a:defRPr sz="6000" b="1">
                <a:latin typeface="Corbel" panose="020B0503020204020204" pitchFamily="34" charset="0"/>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2E379-D6CD-4005-94FD-C5B3BCB8771C}"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220189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02920"/>
            <a:ext cx="7886700" cy="1059753"/>
          </a:xfrm>
        </p:spPr>
        <p:txBody>
          <a:bodyPr/>
          <a:lstStyle>
            <a:lvl1pPr>
              <a:defRPr b="1" cap="small" baseline="0">
                <a:solidFill>
                  <a:schemeClr val="bg1"/>
                </a:solidFill>
                <a:latin typeface="Corbel" panose="020B0503020204020204" pitchFamily="34" charset="0"/>
              </a:defRPr>
            </a:lvl1pPr>
          </a:lstStyle>
          <a:p>
            <a:r>
              <a:rPr lang="en-US"/>
              <a:t>Click to edit Master title style</a:t>
            </a:r>
          </a:p>
        </p:txBody>
      </p:sp>
      <p:sp useBgFill="1">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B2E379-D6CD-4005-94FD-C5B3BCB8771C}"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149253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493776"/>
            <a:ext cx="7886700" cy="1076611"/>
          </a:xfrm>
        </p:spPr>
        <p:txBody>
          <a:bodyPr/>
          <a:lstStyle>
            <a:lvl1pPr>
              <a:defRPr b="1" cap="small" baseline="0">
                <a:solidFill>
                  <a:schemeClr val="bg1"/>
                </a:solidFill>
                <a:latin typeface="Corbel" panose="020B0503020204020204" pitchFamily="34" charset="0"/>
              </a:defRPr>
            </a:lvl1pPr>
          </a:lstStyle>
          <a:p>
            <a:r>
              <a:rPr lang="en-US"/>
              <a:t>Click to edit Master title style</a:t>
            </a:r>
          </a:p>
        </p:txBody>
      </p:sp>
      <p:sp useBgFill="1">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useBgFill="1">
        <p:nvSpPr>
          <p:cNvPr id="4" name="Content Placeholder 3"/>
          <p:cNvSpPr>
            <a:spLocks noGrp="1"/>
          </p:cNvSpPr>
          <p:nvPr>
            <p:ph sz="half" idx="2"/>
          </p:nvPr>
        </p:nvSpPr>
        <p:spPr>
          <a:xfrm>
            <a:off x="629842" y="2505075"/>
            <a:ext cx="3868340" cy="4133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useBgFill="1">
        <p:nvSpPr>
          <p:cNvPr id="6" name="Content Placeholder 5"/>
          <p:cNvSpPr>
            <a:spLocks noGrp="1"/>
          </p:cNvSpPr>
          <p:nvPr>
            <p:ph sz="quarter" idx="4"/>
          </p:nvPr>
        </p:nvSpPr>
        <p:spPr>
          <a:xfrm>
            <a:off x="4629150" y="2505074"/>
            <a:ext cx="3887391" cy="4133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2E379-D6CD-4005-94FD-C5B3BCB8771C}" type="datetimeFigureOut">
              <a:rPr lang="en-US" smtClean="0"/>
              <a:pPr/>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231136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5488"/>
            <a:ext cx="7886700" cy="1105473"/>
          </a:xfrm>
        </p:spPr>
        <p:txBody>
          <a:bodyPr/>
          <a:lstStyle>
            <a:lvl1pPr>
              <a:defRPr b="1" cap="small" baseline="0">
                <a:solidFill>
                  <a:schemeClr val="bg1"/>
                </a:solidFill>
                <a:latin typeface="Corbel" panose="020B0503020204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31B2E379-D6CD-4005-94FD-C5B3BCB8771C}" type="datetimeFigureOut">
              <a:rPr lang="en-US" smtClean="0"/>
              <a:pPr/>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5319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2E379-D6CD-4005-94FD-C5B3BCB8771C}" type="datetimeFigureOut">
              <a:rPr lang="en-US" smtClean="0"/>
              <a:pPr/>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40679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885509" cy="1112837"/>
          </a:xfrm>
        </p:spPr>
        <p:txBody>
          <a:bodyPr anchor="b"/>
          <a:lstStyle>
            <a:lvl1pPr>
              <a:defRPr sz="3200" b="1">
                <a:solidFill>
                  <a:schemeClr val="bg1"/>
                </a:solidFill>
                <a:latin typeface="Corbel" panose="020B0503020204020204" pitchFamily="34" charset="0"/>
              </a:defRPr>
            </a:lvl1pPr>
          </a:lstStyle>
          <a:p>
            <a:r>
              <a:rPr lang="en-US"/>
              <a:t>Click to edit Master title style</a:t>
            </a:r>
          </a:p>
        </p:txBody>
      </p:sp>
      <p:sp>
        <p:nvSpPr>
          <p:cNvPr id="3" name="Content Placeholder 2"/>
          <p:cNvSpPr>
            <a:spLocks noGrp="1"/>
          </p:cNvSpPr>
          <p:nvPr>
            <p:ph idx="1"/>
          </p:nvPr>
        </p:nvSpPr>
        <p:spPr>
          <a:xfrm>
            <a:off x="3886200" y="1570037"/>
            <a:ext cx="4629150" cy="42989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B2E379-D6CD-4005-94FD-C5B3BCB8771C}"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425132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B2E379-D6CD-4005-94FD-C5B3BCB8771C}"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29FA2-1E04-4E23-9655-F8137470E6D5}" type="slidenum">
              <a:rPr lang="en-US" smtClean="0"/>
              <a:pPr/>
              <a:t>‹#›</a:t>
            </a:fld>
            <a:endParaRPr lang="en-US"/>
          </a:p>
        </p:txBody>
      </p:sp>
    </p:spTree>
    <p:extLst>
      <p:ext uri="{BB962C8B-B14F-4D97-AF65-F5344CB8AC3E}">
        <p14:creationId xmlns:p14="http://schemas.microsoft.com/office/powerpoint/2010/main" val="85658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2E379-D6CD-4005-94FD-C5B3BCB8771C}" type="datetimeFigureOut">
              <a:rPr lang="en-US" smtClean="0"/>
              <a:pPr/>
              <a:t>5/16/2018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29FA2-1E04-4E23-9655-F8137470E6D5}" type="slidenum">
              <a:rPr lang="en-US" smtClean="0"/>
              <a:pPr/>
              <a:t>‹#›</a:t>
            </a:fld>
            <a:endParaRPr lang="en-US"/>
          </a:p>
        </p:txBody>
      </p:sp>
      <p:pic>
        <p:nvPicPr>
          <p:cNvPr id="7" name="Picture 6"/>
          <p:cNvPicPr>
            <a:picLocks noChangeAspect="1"/>
          </p:cNvPicPr>
          <p:nvPr userDrawn="1"/>
        </p:nvPicPr>
        <p:blipFill>
          <a:blip r:embed="rId13" cstate="print"/>
          <a:stretch>
            <a:fillRect/>
          </a:stretch>
        </p:blipFill>
        <p:spPr>
          <a:xfrm>
            <a:off x="-397" y="-297"/>
            <a:ext cx="9144793" cy="6858594"/>
          </a:xfrm>
          <a:prstGeom prst="rect">
            <a:avLst/>
          </a:prstGeom>
        </p:spPr>
      </p:pic>
    </p:spTree>
    <p:extLst>
      <p:ext uri="{BB962C8B-B14F-4D97-AF65-F5344CB8AC3E}">
        <p14:creationId xmlns:p14="http://schemas.microsoft.com/office/powerpoint/2010/main" val="3881633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amsn.org/sites/default/files/documents/professional-development/mentoring/AMSN-Mentoring-Mentee-Guide.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www.aone.org/resources/nec.pdf" TargetMode="External"/><Relationship Id="rId4" Type="http://schemas.openxmlformats.org/officeDocument/2006/relationships/hyperlink" Target="http://www.amsn.org/sites/default/files/documents/professional-development/mentoring/AMSN-Mentoring-Mentor-Guide.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ona.org/documents/File/education/ONA_MentorToolKit_201303.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academicaffairs.ucsf.edu/ccfl/media/UCSF_Faculty_Mentoring_Program_Toolkit.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052" y="509886"/>
            <a:ext cx="7209063" cy="1096329"/>
          </a:xfrm>
        </p:spPr>
        <p:txBody>
          <a:bodyPr>
            <a:normAutofit/>
          </a:bodyPr>
          <a:lstStyle/>
          <a:p>
            <a:r>
              <a:rPr lang="en-US" sz="3200"/>
              <a:t> </a:t>
            </a:r>
          </a:p>
        </p:txBody>
      </p:sp>
      <p:sp>
        <p:nvSpPr>
          <p:cNvPr id="4" name="Title 1"/>
          <p:cNvSpPr txBox="1">
            <a:spLocks/>
          </p:cNvSpPr>
          <p:nvPr/>
        </p:nvSpPr>
        <p:spPr>
          <a:xfrm>
            <a:off x="917650" y="1499727"/>
            <a:ext cx="8182304" cy="2387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srgbClr val="008080"/>
                </a:solidFill>
                <a:effectLst/>
                <a:uLnTx/>
                <a:uFillTx/>
                <a:latin typeface="+mj-lt"/>
                <a:ea typeface="+mj-ea"/>
                <a:cs typeface="+mj-cs"/>
              </a:rPr>
              <a:t>Developing</a:t>
            </a:r>
            <a:r>
              <a:rPr kumimoji="0" lang="en-US" sz="4400" b="1" i="0" u="none" strike="noStrike" kern="1200" cap="small" spc="0" normalizeH="0" noProof="0">
                <a:ln>
                  <a:noFill/>
                </a:ln>
                <a:solidFill>
                  <a:srgbClr val="008080"/>
                </a:solidFill>
                <a:effectLst/>
                <a:uLnTx/>
                <a:uFillTx/>
                <a:latin typeface="+mj-lt"/>
                <a:ea typeface="+mj-ea"/>
                <a:cs typeface="+mj-cs"/>
              </a:rPr>
              <a:t> </a:t>
            </a:r>
            <a:r>
              <a:rPr kumimoji="0" lang="en-US" sz="4400" b="1" i="0" u="none" strike="noStrike" kern="1200" cap="small" spc="0" normalizeH="0" baseline="0" noProof="0">
                <a:ln>
                  <a:noFill/>
                </a:ln>
                <a:solidFill>
                  <a:srgbClr val="008080"/>
                </a:solidFill>
                <a:effectLst/>
                <a:uLnTx/>
                <a:uFillTx/>
                <a:latin typeface="+mj-lt"/>
                <a:ea typeface="+mj-ea"/>
                <a:cs typeface="+mj-cs"/>
              </a:rPr>
              <a:t>A Statewide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a:ln>
                  <a:noFill/>
                </a:ln>
                <a:solidFill>
                  <a:srgbClr val="008080"/>
                </a:solidFill>
                <a:effectLst/>
                <a:uLnTx/>
                <a:uFillTx/>
                <a:latin typeface="+mj-lt"/>
                <a:ea typeface="+mj-ea"/>
                <a:cs typeface="+mj-cs"/>
              </a:rPr>
              <a:t>Nurse Leader</a:t>
            </a:r>
            <a:r>
              <a:rPr kumimoji="0" lang="en-US" sz="4400" b="1" i="0" u="none" strike="noStrike" kern="1200" cap="small" spc="0" normalizeH="0" noProof="0">
                <a:ln>
                  <a:noFill/>
                </a:ln>
                <a:solidFill>
                  <a:srgbClr val="008080"/>
                </a:solidFill>
                <a:effectLst/>
                <a:uLnTx/>
                <a:uFillTx/>
                <a:latin typeface="+mj-lt"/>
                <a:ea typeface="+mj-ea"/>
                <a:cs typeface="+mj-cs"/>
              </a:rPr>
              <a:t> </a:t>
            </a:r>
            <a:r>
              <a:rPr kumimoji="0" lang="en-US" sz="4400" b="1" i="0" u="none" strike="noStrike" kern="1200" cap="small" spc="0" normalizeH="0" baseline="0" noProof="0">
                <a:ln>
                  <a:noFill/>
                </a:ln>
                <a:solidFill>
                  <a:srgbClr val="008080"/>
                </a:solidFill>
                <a:effectLst/>
                <a:uLnTx/>
                <a:uFillTx/>
                <a:latin typeface="+mj-lt"/>
                <a:ea typeface="+mj-ea"/>
                <a:cs typeface="+mj-cs"/>
              </a:rPr>
              <a:t>Mentorship Program</a:t>
            </a:r>
          </a:p>
        </p:txBody>
      </p:sp>
      <p:sp>
        <p:nvSpPr>
          <p:cNvPr id="5" name="Subtitle 2"/>
          <p:cNvSpPr txBox="1">
            <a:spLocks/>
          </p:cNvSpPr>
          <p:nvPr/>
        </p:nvSpPr>
        <p:spPr>
          <a:xfrm>
            <a:off x="1987603" y="3464240"/>
            <a:ext cx="6763407" cy="2451539"/>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
                <a:srgbClr val="008080"/>
              </a:buClr>
              <a:buSzTx/>
              <a:tabLst/>
              <a:defRPr/>
            </a:pPr>
            <a:r>
              <a:rPr kumimoji="0" lang="en-US" sz="2800" b="1"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Presented by:</a:t>
            </a:r>
          </a:p>
          <a:p>
            <a:pPr marL="228600" marR="0" lvl="0" indent="-228600" algn="ctr" defTabSz="914400" rtl="0" eaLnBrk="1" fontAlgn="auto" latinLnBrk="0" hangingPunct="1">
              <a:lnSpc>
                <a:spcPct val="90000"/>
              </a:lnSpc>
              <a:spcBef>
                <a:spcPts val="1000"/>
              </a:spcBef>
              <a:spcAft>
                <a:spcPts val="0"/>
              </a:spcAft>
              <a:buClr>
                <a:srgbClr val="008080"/>
              </a:buClr>
              <a:buSzTx/>
              <a:tabLst/>
              <a:defRPr/>
            </a:pPr>
            <a:r>
              <a:rPr kumimoji="0" lang="en-US" sz="28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Tracy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Vitale, DNP, RNC-OB, C-EFM, NE-BC</a:t>
            </a:r>
          </a:p>
          <a:p>
            <a:pPr marL="228600" marR="0" lvl="0" indent="-228600" defTabSz="914400" rtl="0" eaLnBrk="1" fontAlgn="auto" latinLnBrk="0" hangingPunct="1">
              <a:lnSpc>
                <a:spcPct val="90000"/>
              </a:lnSpc>
              <a:spcBef>
                <a:spcPts val="1000"/>
              </a:spcBef>
              <a:spcAft>
                <a:spcPts val="0"/>
              </a:spcAft>
              <a:buClr>
                <a:srgbClr val="008080"/>
              </a:buClr>
              <a:buSzTx/>
              <a:tabLst/>
              <a:defRPr/>
            </a:pPr>
            <a:r>
              <a:rPr kumimoji="0" lang="en-US" sz="2800" b="1" i="0" u="none" strike="noStrike" kern="1200" cap="none" spc="0" normalizeH="0" baseline="0" noProof="0" dirty="0">
                <a:ln>
                  <a:noFill/>
                </a:ln>
                <a:solidFill>
                  <a:srgbClr val="008080"/>
                </a:solidFill>
                <a:effectLst/>
                <a:uLnTx/>
                <a:uFillTx/>
                <a:latin typeface="Calibri" panose="020F0502020204030204" pitchFamily="34" charset="0"/>
                <a:ea typeface="+mn-ea"/>
                <a:cs typeface="+mn-cs"/>
              </a:rPr>
              <a:t>	</a:t>
            </a:r>
            <a:r>
              <a:rPr kumimoji="0" lang="en-US" sz="2800" b="1" i="0" u="none" strike="noStrike" kern="1200" cap="none" spc="0" normalizeH="0" noProof="0" dirty="0">
                <a:ln>
                  <a:noFill/>
                </a:ln>
                <a:solidFill>
                  <a:srgbClr val="00808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a:ln>
                  <a:noFill/>
                </a:ln>
                <a:solidFill>
                  <a:srgbClr val="008080"/>
                </a:solidFill>
                <a:effectLst/>
                <a:uLnTx/>
                <a:uFillTx/>
                <a:latin typeface="Calibri" panose="020F0502020204030204" pitchFamily="34" charset="0"/>
                <a:ea typeface="+mn-ea"/>
                <a:cs typeface="+mn-cs"/>
              </a:rPr>
              <a:t>Organization of Nurse Leaders of NJ</a:t>
            </a:r>
          </a:p>
          <a:p>
            <a:pPr marL="228600" marR="0" lvl="0" indent="-228600" algn="ctr" defTabSz="914400" rtl="0" eaLnBrk="1" fontAlgn="auto" latinLnBrk="0" hangingPunct="1">
              <a:lnSpc>
                <a:spcPct val="90000"/>
              </a:lnSpc>
              <a:spcBef>
                <a:spcPts val="1000"/>
              </a:spcBef>
              <a:spcAft>
                <a:spcPts val="0"/>
              </a:spcAft>
              <a:buClr>
                <a:srgbClr val="008080"/>
              </a:buClr>
              <a:buSzTx/>
              <a:tabLst/>
              <a:defRPr/>
            </a:pPr>
            <a:r>
              <a:rPr lang="en-US" sz="2800" b="1" dirty="0">
                <a:solidFill>
                  <a:srgbClr val="008080"/>
                </a:solidFill>
                <a:latin typeface="Calibri" panose="020F0502020204030204" pitchFamily="34" charset="0"/>
              </a:rPr>
              <a:t>Chair – Mentorship Committee</a:t>
            </a:r>
            <a:r>
              <a:rPr kumimoji="0" lang="en-US" sz="2800" b="1" i="0" u="none" strike="noStrike" kern="1200" cap="none" spc="0" normalizeH="0" baseline="0" noProof="0" dirty="0">
                <a:ln>
                  <a:noFill/>
                </a:ln>
                <a:solidFill>
                  <a:srgbClr val="00808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  </a:t>
            </a:r>
          </a:p>
          <a:p>
            <a:pPr marL="228600" marR="0" lvl="0" indent="-228600" algn="ctr" defTabSz="914400" rtl="0" eaLnBrk="1" fontAlgn="auto" latinLnBrk="0" hangingPunct="1">
              <a:lnSpc>
                <a:spcPct val="90000"/>
              </a:lnSpc>
              <a:spcBef>
                <a:spcPts val="1000"/>
              </a:spcBef>
              <a:spcAft>
                <a:spcPts val="0"/>
              </a:spcAft>
              <a:buClr>
                <a:srgbClr val="008080"/>
              </a:buClr>
              <a:buSzTx/>
              <a:tabLst/>
              <a:defRPr/>
            </a:pPr>
            <a:r>
              <a:rPr kumimoji="0" lang="en-US" sz="2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April 6,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1745672" y="1763278"/>
            <a:ext cx="7226881" cy="4895851"/>
          </a:xfrm>
        </p:spPr>
        <p:txBody>
          <a:bodyPr>
            <a:normAutofit/>
          </a:bodyPr>
          <a:lstStyle/>
          <a:p>
            <a:pPr>
              <a:buNone/>
            </a:pPr>
            <a:r>
              <a:rPr lang="en-US" b="1"/>
              <a:t>Institute of Medicine </a:t>
            </a:r>
          </a:p>
          <a:p>
            <a:r>
              <a:rPr lang="en-US" i="1"/>
              <a:t>Recommendation 7:</a:t>
            </a:r>
            <a:r>
              <a:rPr lang="en-US"/>
              <a:t>  Prepare and enable nurses to lead change to advance health. </a:t>
            </a:r>
          </a:p>
          <a:p>
            <a:r>
              <a:rPr lang="en-US"/>
              <a:t>Nursing associations should provide leadership development, mentoring programs, and opportunities to lead for all members.  </a:t>
            </a:r>
          </a:p>
          <a:p>
            <a:pPr marL="0" indent="0" algn="ctr">
              <a:buNone/>
            </a:pPr>
            <a:endParaRPr lang="en-US" b="1" u="sng"/>
          </a:p>
          <a:p>
            <a:pPr marL="0" indent="0">
              <a:buNone/>
            </a:pPr>
            <a:r>
              <a:rPr lang="en-US"/>
              <a:t> </a:t>
            </a:r>
          </a:p>
          <a:p>
            <a:pPr marL="0" indent="0">
              <a:buNone/>
            </a:pPr>
            <a:r>
              <a:rPr lang="en-US"/>
              <a:t>.</a:t>
            </a:r>
          </a:p>
          <a:p>
            <a:endParaRPr lang="en-US"/>
          </a:p>
        </p:txBody>
      </p:sp>
      <p:pic>
        <p:nvPicPr>
          <p:cNvPr id="4" name="Picture 3" descr="http://images.nap.edu/images/cover.php?id=12956"/>
          <p:cNvPicPr/>
          <p:nvPr/>
        </p:nvPicPr>
        <p:blipFill>
          <a:blip r:embed="rId3" cstate="print"/>
          <a:srcRect/>
          <a:stretch>
            <a:fillRect/>
          </a:stretch>
        </p:blipFill>
        <p:spPr bwMode="auto">
          <a:xfrm>
            <a:off x="3696445" y="4587440"/>
            <a:ext cx="1286755" cy="1935280"/>
          </a:xfrm>
          <a:prstGeom prst="rect">
            <a:avLst/>
          </a:prstGeom>
          <a:noFill/>
          <a:ln w="9525">
            <a:noFill/>
            <a:miter lim="800000"/>
            <a:headEnd/>
            <a:tailEnd/>
          </a:ln>
        </p:spPr>
      </p:pic>
      <p:pic>
        <p:nvPicPr>
          <p:cNvPr id="5" name="Picture 4" descr="Assessing Progress on the Institute of Medicine Report The Future of Nursing"/>
          <p:cNvPicPr/>
          <p:nvPr/>
        </p:nvPicPr>
        <p:blipFill>
          <a:blip r:embed="rId4" cstate="print"/>
          <a:srcRect/>
          <a:stretch>
            <a:fillRect/>
          </a:stretch>
        </p:blipFill>
        <p:spPr bwMode="auto">
          <a:xfrm>
            <a:off x="5267604" y="4563561"/>
            <a:ext cx="1286548" cy="192867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1849582" y="1825624"/>
            <a:ext cx="7164536" cy="4895851"/>
          </a:xfrm>
        </p:spPr>
        <p:txBody>
          <a:bodyPr>
            <a:normAutofit/>
          </a:bodyPr>
          <a:lstStyle/>
          <a:p>
            <a:pPr>
              <a:buNone/>
            </a:pPr>
            <a:r>
              <a:rPr lang="en-US" b="1"/>
              <a:t>American Organization of Nurse Executives </a:t>
            </a:r>
          </a:p>
          <a:p>
            <a:r>
              <a:rPr lang="en-US" i="1"/>
              <a:t>Mission:</a:t>
            </a:r>
            <a:r>
              <a:rPr lang="en-US" b="1"/>
              <a:t>  </a:t>
            </a:r>
            <a:r>
              <a:rPr lang="en-US"/>
              <a:t>To shape health care through innovative and expert nursing leadership</a:t>
            </a:r>
          </a:p>
          <a:p>
            <a:r>
              <a:rPr lang="en-US"/>
              <a:t>Launched AONE Leader2Leader Mentorship Program </a:t>
            </a:r>
          </a:p>
          <a:p>
            <a:pPr algn="ctr"/>
            <a:r>
              <a:rPr lang="en-US"/>
              <a:t>Matches mentors and mentees based on AONE core competencies  </a:t>
            </a:r>
          </a:p>
          <a:p>
            <a:endParaRPr lang="en-US"/>
          </a:p>
          <a:p>
            <a:endParaRPr lang="en-US"/>
          </a:p>
        </p:txBody>
      </p:sp>
      <p:pic>
        <p:nvPicPr>
          <p:cNvPr id="4" name="Picture 3" descr="http://www.nonl.org/clubs/22755/graphics/aone_logo.jpg"/>
          <p:cNvPicPr/>
          <p:nvPr/>
        </p:nvPicPr>
        <p:blipFill>
          <a:blip r:embed="rId3" cstate="print"/>
          <a:srcRect/>
          <a:stretch>
            <a:fillRect/>
          </a:stretch>
        </p:blipFill>
        <p:spPr bwMode="auto">
          <a:xfrm>
            <a:off x="5230405" y="460647"/>
            <a:ext cx="2369820" cy="76962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444339" y="5042729"/>
            <a:ext cx="1947634" cy="181527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2389908" y="1825624"/>
            <a:ext cx="6665773" cy="4895851"/>
          </a:xfrm>
        </p:spPr>
        <p:txBody>
          <a:bodyPr>
            <a:normAutofit/>
          </a:bodyPr>
          <a:lstStyle/>
          <a:p>
            <a:pPr>
              <a:buNone/>
            </a:pPr>
            <a:r>
              <a:rPr lang="en-US" b="1"/>
              <a:t>             AONE 2016-2018 Priorities  </a:t>
            </a:r>
          </a:p>
          <a:p>
            <a:pPr algn="ctr">
              <a:buNone/>
            </a:pPr>
            <a:endParaRPr lang="en-US" b="1"/>
          </a:p>
          <a:p>
            <a:r>
              <a:rPr lang="en-US" b="1"/>
              <a:t>Priority 1: </a:t>
            </a:r>
            <a:r>
              <a:rPr lang="en-US"/>
              <a:t>Develop core competencies of nurse leaders across the care continuum  to support current and emerging roles. </a:t>
            </a:r>
          </a:p>
          <a:p>
            <a:r>
              <a:rPr lang="en-US" b="1"/>
              <a:t>Priority 4: </a:t>
            </a:r>
            <a:r>
              <a:rPr lang="en-US"/>
              <a:t>Communicate the value of nursing in health care across the continuum to all stakeholders. </a:t>
            </a:r>
          </a:p>
          <a:p>
            <a:pPr>
              <a:buNone/>
            </a:pPr>
            <a:r>
              <a:rPr lang="en-US" sz="2000"/>
              <a:t>         </a:t>
            </a:r>
            <a:endParaRPr lang="en-US"/>
          </a:p>
          <a:p>
            <a:pPr marL="0" indent="0">
              <a:buNone/>
            </a:pPr>
            <a:endParaRPr lang="en-US"/>
          </a:p>
          <a:p>
            <a:endParaRPr lang="en-US"/>
          </a:p>
        </p:txBody>
      </p:sp>
      <p:pic>
        <p:nvPicPr>
          <p:cNvPr id="4" name="Picture 3" descr="http://www.nonl.org/clubs/22755/graphics/aone_logo.jpg"/>
          <p:cNvPicPr/>
          <p:nvPr/>
        </p:nvPicPr>
        <p:blipFill>
          <a:blip r:embed="rId3" cstate="print"/>
          <a:srcRect/>
          <a:stretch>
            <a:fillRect/>
          </a:stretch>
        </p:blipFill>
        <p:spPr bwMode="auto">
          <a:xfrm>
            <a:off x="5396658" y="356739"/>
            <a:ext cx="2369820" cy="7696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2389908" y="1825624"/>
            <a:ext cx="6665773" cy="4895851"/>
          </a:xfrm>
        </p:spPr>
        <p:txBody>
          <a:bodyPr>
            <a:normAutofit lnSpcReduction="10000"/>
          </a:bodyPr>
          <a:lstStyle/>
          <a:p>
            <a:pPr algn="ctr">
              <a:buNone/>
            </a:pPr>
            <a:r>
              <a:rPr lang="en-US" b="1"/>
              <a:t>AONE Priority 1 Strategies  </a:t>
            </a:r>
          </a:p>
          <a:p>
            <a:pPr algn="ctr">
              <a:buNone/>
            </a:pPr>
            <a:endParaRPr lang="en-US" b="1"/>
          </a:p>
          <a:p>
            <a:r>
              <a:rPr lang="en-US" b="1"/>
              <a:t>1A</a:t>
            </a:r>
            <a:r>
              <a:rPr lang="en-US"/>
              <a:t>: Utilize the AONE competencies to </a:t>
            </a:r>
            <a:r>
              <a:rPr lang="en-US" b="1"/>
              <a:t>develop resources </a:t>
            </a:r>
            <a:r>
              <a:rPr lang="en-US"/>
              <a:t>that ensure nurse leaders across the care continuum have the core competencies needed </a:t>
            </a:r>
            <a:r>
              <a:rPr lang="en-US" b="1"/>
              <a:t>to lead in the changing health care environment. </a:t>
            </a:r>
            <a:r>
              <a:rPr lang="en-US"/>
              <a:t>   </a:t>
            </a:r>
          </a:p>
          <a:p>
            <a:pPr>
              <a:buNone/>
            </a:pPr>
            <a:r>
              <a:rPr lang="en-US"/>
              <a:t>   </a:t>
            </a:r>
          </a:p>
          <a:p>
            <a:pPr>
              <a:buNone/>
            </a:pPr>
            <a:r>
              <a:rPr lang="en-US" sz="2000"/>
              <a:t>     http://www.aone.org/docs/About/aone-strategic-plan.pdf</a:t>
            </a:r>
          </a:p>
          <a:p>
            <a:pPr>
              <a:buNone/>
            </a:pPr>
            <a:r>
              <a:rPr lang="en-US" sz="2000"/>
              <a:t>      </a:t>
            </a:r>
          </a:p>
          <a:p>
            <a:pPr marL="0" indent="0">
              <a:buNone/>
            </a:pPr>
            <a:r>
              <a:rPr lang="en-US" sz="2000"/>
              <a:t>  	</a:t>
            </a:r>
          </a:p>
          <a:p>
            <a:pPr>
              <a:buNone/>
            </a:pPr>
            <a:r>
              <a:rPr lang="en-US" sz="2000"/>
              <a:t>         </a:t>
            </a:r>
          </a:p>
          <a:p>
            <a:pPr>
              <a:buNone/>
            </a:pPr>
            <a:endParaRPr lang="en-US"/>
          </a:p>
          <a:p>
            <a:pPr marL="0" indent="0">
              <a:buNone/>
            </a:pPr>
            <a:endParaRPr lang="en-US"/>
          </a:p>
          <a:p>
            <a:endParaRPr lang="en-US"/>
          </a:p>
        </p:txBody>
      </p:sp>
      <p:pic>
        <p:nvPicPr>
          <p:cNvPr id="4" name="Picture 3" descr="http://www.nonl.org/clubs/22755/graphics/aone_logo.jpg"/>
          <p:cNvPicPr/>
          <p:nvPr/>
        </p:nvPicPr>
        <p:blipFill>
          <a:blip r:embed="rId3" cstate="print"/>
          <a:srcRect/>
          <a:stretch>
            <a:fillRect/>
          </a:stretch>
        </p:blipFill>
        <p:spPr bwMode="auto">
          <a:xfrm>
            <a:off x="5396658" y="356739"/>
            <a:ext cx="2369820" cy="7696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2389908" y="1825624"/>
            <a:ext cx="6665773" cy="4895851"/>
          </a:xfrm>
        </p:spPr>
        <p:txBody>
          <a:bodyPr>
            <a:normAutofit/>
          </a:bodyPr>
          <a:lstStyle/>
          <a:p>
            <a:pPr algn="ctr">
              <a:buNone/>
            </a:pPr>
            <a:r>
              <a:rPr lang="en-US" b="1"/>
              <a:t>AONE Priority 1 Strategies  </a:t>
            </a:r>
          </a:p>
          <a:p>
            <a:pPr algn="ctr">
              <a:buNone/>
            </a:pPr>
            <a:endParaRPr lang="en-US"/>
          </a:p>
          <a:p>
            <a:r>
              <a:rPr lang="en-US" b="1"/>
              <a:t>1B</a:t>
            </a:r>
            <a:r>
              <a:rPr lang="en-US"/>
              <a:t>: Create </a:t>
            </a:r>
            <a:r>
              <a:rPr lang="en-US" b="1"/>
              <a:t>innovative leadership </a:t>
            </a:r>
            <a:r>
              <a:rPr lang="en-US"/>
              <a:t>and governance </a:t>
            </a:r>
            <a:r>
              <a:rPr lang="en-US" b="1"/>
              <a:t>development programs </a:t>
            </a:r>
            <a:r>
              <a:rPr lang="en-US"/>
              <a:t>that provide nurse leaders with the skills and knowledge needed to effectively serve, across the care continuum and throughout the global community.  	</a:t>
            </a:r>
          </a:p>
          <a:p>
            <a:pPr>
              <a:buNone/>
            </a:pPr>
            <a:r>
              <a:rPr lang="en-US" sz="2000"/>
              <a:t>     http://www.aone.org/docs/About/aone-strategic-plan.pdf</a:t>
            </a:r>
          </a:p>
          <a:p>
            <a:pPr>
              <a:buNone/>
            </a:pPr>
            <a:endParaRPr lang="en-US"/>
          </a:p>
          <a:p>
            <a:pPr marL="0" indent="0">
              <a:buNone/>
            </a:pPr>
            <a:endParaRPr lang="en-US"/>
          </a:p>
          <a:p>
            <a:endParaRPr lang="en-US"/>
          </a:p>
        </p:txBody>
      </p:sp>
      <p:pic>
        <p:nvPicPr>
          <p:cNvPr id="4" name="Picture 3" descr="http://www.nonl.org/clubs/22755/graphics/aone_logo.jpg"/>
          <p:cNvPicPr/>
          <p:nvPr/>
        </p:nvPicPr>
        <p:blipFill>
          <a:blip r:embed="rId3" cstate="print"/>
          <a:srcRect/>
          <a:stretch>
            <a:fillRect/>
          </a:stretch>
        </p:blipFill>
        <p:spPr bwMode="auto">
          <a:xfrm>
            <a:off x="5396658" y="356739"/>
            <a:ext cx="2369820" cy="76962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2389908" y="1825624"/>
            <a:ext cx="6665773" cy="4895851"/>
          </a:xfrm>
        </p:spPr>
        <p:txBody>
          <a:bodyPr>
            <a:normAutofit fontScale="92500" lnSpcReduction="10000"/>
          </a:bodyPr>
          <a:lstStyle/>
          <a:p>
            <a:pPr algn="ctr">
              <a:buNone/>
            </a:pPr>
            <a:r>
              <a:rPr lang="en-US" b="1"/>
              <a:t>AONE Priority 1 Strategies  </a:t>
            </a:r>
          </a:p>
          <a:p>
            <a:pPr algn="ctr">
              <a:buNone/>
            </a:pPr>
            <a:endParaRPr lang="en-US"/>
          </a:p>
          <a:p>
            <a:r>
              <a:rPr lang="en-US" sz="3000" b="1"/>
              <a:t>1C</a:t>
            </a:r>
            <a:r>
              <a:rPr lang="en-US" sz="3000"/>
              <a:t>: Accelerate </a:t>
            </a:r>
            <a:r>
              <a:rPr lang="en-US" sz="3000" b="1"/>
              <a:t>adoption of innovative best practices through educational resources, tools and leadership development for nurse leaders at all stages of their careers, </a:t>
            </a:r>
            <a:r>
              <a:rPr lang="en-US" sz="3000"/>
              <a:t>across the care continuum.  </a:t>
            </a:r>
          </a:p>
          <a:p>
            <a:pPr>
              <a:buNone/>
            </a:pPr>
            <a:endParaRPr lang="en-US"/>
          </a:p>
          <a:p>
            <a:pPr>
              <a:buNone/>
            </a:pPr>
            <a:r>
              <a:rPr lang="en-US"/>
              <a:t>    </a:t>
            </a:r>
            <a:r>
              <a:rPr lang="en-US" sz="2200"/>
              <a:t>http://www.aone.org/docs/About/aone-strategic-plan.pdf</a:t>
            </a:r>
          </a:p>
          <a:p>
            <a:endParaRPr lang="en-US"/>
          </a:p>
          <a:p>
            <a:pPr marL="0" indent="0">
              <a:buNone/>
            </a:pPr>
            <a:r>
              <a:rPr lang="en-US" sz="2000"/>
              <a:t>     </a:t>
            </a:r>
          </a:p>
          <a:p>
            <a:pPr marL="0" indent="0">
              <a:buNone/>
            </a:pPr>
            <a:r>
              <a:rPr lang="en-US" sz="2000"/>
              <a:t>       </a:t>
            </a:r>
          </a:p>
          <a:p>
            <a:pPr marL="0" indent="0">
              <a:buNone/>
            </a:pPr>
            <a:endParaRPr lang="en-US" sz="2000"/>
          </a:p>
          <a:p>
            <a:pPr marL="0" indent="0">
              <a:buNone/>
            </a:pPr>
            <a:endParaRPr lang="en-US"/>
          </a:p>
          <a:p>
            <a:pPr>
              <a:buNone/>
            </a:pPr>
            <a:endParaRPr lang="en-US"/>
          </a:p>
        </p:txBody>
      </p:sp>
      <p:pic>
        <p:nvPicPr>
          <p:cNvPr id="4" name="Picture 3" descr="http://www.nonl.org/clubs/22755/graphics/aone_logo.jpg"/>
          <p:cNvPicPr/>
          <p:nvPr/>
        </p:nvPicPr>
        <p:blipFill>
          <a:blip r:embed="rId3" cstate="print"/>
          <a:srcRect/>
          <a:stretch>
            <a:fillRect/>
          </a:stretch>
        </p:blipFill>
        <p:spPr bwMode="auto">
          <a:xfrm>
            <a:off x="5396658" y="356739"/>
            <a:ext cx="2369820" cy="76962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1596570" y="1825624"/>
            <a:ext cx="7315201" cy="4895851"/>
          </a:xfrm>
        </p:spPr>
        <p:txBody>
          <a:bodyPr/>
          <a:lstStyle/>
          <a:p>
            <a:pPr>
              <a:buNone/>
            </a:pPr>
            <a:r>
              <a:rPr lang="en-US" b="1"/>
              <a:t>American Nurses Credentialing Center (ANCC)</a:t>
            </a:r>
          </a:p>
          <a:p>
            <a:r>
              <a:rPr lang="en-US"/>
              <a:t>Pathways to Excellence </a:t>
            </a:r>
          </a:p>
          <a:p>
            <a:r>
              <a:rPr lang="en-US"/>
              <a:t>Magnet Standard:  Transformational Leadership </a:t>
            </a:r>
          </a:p>
          <a:p>
            <a:r>
              <a:rPr lang="en-US"/>
              <a:t>Focus on mentoring &amp; succession planning                          </a:t>
            </a:r>
          </a:p>
          <a:p>
            <a:pPr>
              <a:buNone/>
            </a:pPr>
            <a:endParaRPr lang="en-US"/>
          </a:p>
          <a:p>
            <a:endParaRPr lang="en-US"/>
          </a:p>
        </p:txBody>
      </p:sp>
      <p:pic>
        <p:nvPicPr>
          <p:cNvPr id="5" name="Picture 4" descr="http://69.195.79.133/live/wp-content/uploads/2011/01/CMagnet.png"/>
          <p:cNvPicPr/>
          <p:nvPr/>
        </p:nvPicPr>
        <p:blipFill>
          <a:blip r:embed="rId3" cstate="print"/>
          <a:srcRect/>
          <a:stretch>
            <a:fillRect/>
          </a:stretch>
        </p:blipFill>
        <p:spPr bwMode="auto">
          <a:xfrm>
            <a:off x="6787241" y="188686"/>
            <a:ext cx="1340759" cy="1248228"/>
          </a:xfrm>
          <a:prstGeom prst="rect">
            <a:avLst/>
          </a:prstGeom>
          <a:noFill/>
          <a:ln w="9525">
            <a:noFill/>
            <a:miter lim="800000"/>
            <a:headEnd/>
            <a:tailEnd/>
          </a:ln>
        </p:spPr>
      </p:pic>
      <p:pic>
        <p:nvPicPr>
          <p:cNvPr id="6" name="Picture 5" descr="http://nursing.catawbavalleymedical.org/wp-content/uploads/2012/02/annual_report_AR_2011_Magnet_Model_Graphic.gif"/>
          <p:cNvPicPr/>
          <p:nvPr/>
        </p:nvPicPr>
        <p:blipFill>
          <a:blip r:embed="rId4" cstate="print"/>
          <a:srcRect/>
          <a:stretch>
            <a:fillRect/>
          </a:stretch>
        </p:blipFill>
        <p:spPr bwMode="auto">
          <a:xfrm>
            <a:off x="3271702" y="4090125"/>
            <a:ext cx="2948940" cy="2103120"/>
          </a:xfrm>
          <a:prstGeom prst="rect">
            <a:avLst/>
          </a:prstGeom>
          <a:noFill/>
          <a:ln w="9525">
            <a:noFill/>
            <a:miter lim="800000"/>
            <a:headEnd/>
            <a:tailEnd/>
          </a:ln>
        </p:spPr>
      </p:pic>
      <p:pic>
        <p:nvPicPr>
          <p:cNvPr id="7" name="Picture 6" descr="https://higherlogicdownload.s3.amazonaws.com/MAGNETLEARNINGCOMMUNITY/29175926-e90b-49fc-b507-33f3b0298cb1/UploadedImages/Logos/ANCC%20Logo%20CMYK%20292x55.png"/>
          <p:cNvPicPr/>
          <p:nvPr/>
        </p:nvPicPr>
        <p:blipFill>
          <a:blip r:embed="rId5" cstate="print"/>
          <a:srcRect/>
          <a:stretch>
            <a:fillRect/>
          </a:stretch>
        </p:blipFill>
        <p:spPr bwMode="auto">
          <a:xfrm>
            <a:off x="5721576" y="2296205"/>
            <a:ext cx="2200275" cy="523875"/>
          </a:xfrm>
          <a:prstGeom prst="rect">
            <a:avLst/>
          </a:prstGeom>
          <a:noFill/>
          <a:ln w="9525">
            <a:noFill/>
            <a:miter lim="800000"/>
            <a:headEnd/>
            <a:tailEnd/>
          </a:ln>
        </p:spPr>
      </p:pic>
      <p:pic>
        <p:nvPicPr>
          <p:cNvPr id="8" name="Picture 7" descr="http://static1.squarespace.com/static/530bd612e4b07902c6463c50/t/541838cce4b0b0c7bc71c6ba/1410873550335/"/>
          <p:cNvPicPr/>
          <p:nvPr/>
        </p:nvPicPr>
        <p:blipFill>
          <a:blip r:embed="rId6" cstate="print"/>
          <a:srcRect/>
          <a:stretch>
            <a:fillRect/>
          </a:stretch>
        </p:blipFill>
        <p:spPr bwMode="auto">
          <a:xfrm>
            <a:off x="7000165" y="3905251"/>
            <a:ext cx="1357631" cy="175532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a:t>
            </a:r>
          </a:p>
        </p:txBody>
      </p:sp>
      <p:sp>
        <p:nvSpPr>
          <p:cNvPr id="3" name="Content Placeholder 2"/>
          <p:cNvSpPr>
            <a:spLocks noGrp="1"/>
          </p:cNvSpPr>
          <p:nvPr>
            <p:ph idx="1"/>
          </p:nvPr>
        </p:nvSpPr>
        <p:spPr>
          <a:xfrm>
            <a:off x="2270234" y="1825624"/>
            <a:ext cx="6245115" cy="4895851"/>
          </a:xfrm>
        </p:spPr>
        <p:txBody>
          <a:bodyPr/>
          <a:lstStyle/>
          <a:p>
            <a:pPr marL="228600" lvl="1">
              <a:spcBef>
                <a:spcPts val="1000"/>
              </a:spcBef>
              <a:buNone/>
            </a:pPr>
            <a:r>
              <a:rPr lang="en-US" sz="2700"/>
              <a:t>Nurse leaders from several healthcare systems throughout the state established and developed the initial structure for a statewide mentorship program and included:  </a:t>
            </a:r>
          </a:p>
          <a:p>
            <a:pPr marL="228600" lvl="1">
              <a:spcBef>
                <a:spcPts val="1000"/>
              </a:spcBef>
            </a:pPr>
            <a:r>
              <a:rPr lang="en-US" sz="2700"/>
              <a:t>Chief Nurse Executives </a:t>
            </a:r>
          </a:p>
          <a:p>
            <a:pPr marL="228600" lvl="1">
              <a:spcBef>
                <a:spcPts val="1000"/>
              </a:spcBef>
            </a:pPr>
            <a:r>
              <a:rPr lang="en-US" sz="2700"/>
              <a:t>Assistant Vice Presidents</a:t>
            </a:r>
          </a:p>
          <a:p>
            <a:pPr marL="228600" lvl="1">
              <a:spcBef>
                <a:spcPts val="1000"/>
              </a:spcBef>
            </a:pPr>
            <a:r>
              <a:rPr lang="en-US" sz="2700"/>
              <a:t>Nurse Directors</a:t>
            </a:r>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a:t>
            </a:r>
          </a:p>
        </p:txBody>
      </p:sp>
      <p:sp>
        <p:nvSpPr>
          <p:cNvPr id="3" name="Content Placeholder 2"/>
          <p:cNvSpPr>
            <a:spLocks noGrp="1"/>
          </p:cNvSpPr>
          <p:nvPr>
            <p:ph idx="1"/>
          </p:nvPr>
        </p:nvSpPr>
        <p:spPr>
          <a:xfrm>
            <a:off x="2458169" y="1767568"/>
            <a:ext cx="6479628" cy="4895851"/>
          </a:xfrm>
        </p:spPr>
        <p:txBody>
          <a:bodyPr>
            <a:normAutofit/>
          </a:bodyPr>
          <a:lstStyle/>
          <a:p>
            <a:pPr lvl="1">
              <a:spcAft>
                <a:spcPts val="1200"/>
              </a:spcAft>
            </a:pPr>
            <a:r>
              <a:rPr lang="en-US" sz="2700"/>
              <a:t>The first cohort was launched in 2011 with a call for mentors and mentees from the ONL NJ membership. </a:t>
            </a:r>
          </a:p>
          <a:p>
            <a:pPr lvl="1">
              <a:spcAft>
                <a:spcPts val="1200"/>
              </a:spcAft>
            </a:pPr>
            <a:r>
              <a:rPr lang="en-US" sz="2700"/>
              <a:t>Potential mentors and mentees were required to submit a resume and complete a Myers-Briggs Personality Assessment.</a:t>
            </a:r>
          </a:p>
          <a:p>
            <a:pPr lvl="1">
              <a:spcAft>
                <a:spcPts val="1200"/>
              </a:spcAft>
            </a:pPr>
            <a:r>
              <a:rPr lang="en-US" sz="2700"/>
              <a:t>Mentors listed management strengths.</a:t>
            </a:r>
          </a:p>
          <a:p>
            <a:pPr lvl="1">
              <a:spcAft>
                <a:spcPts val="1200"/>
              </a:spcAft>
            </a:pPr>
            <a:r>
              <a:rPr lang="en-US" sz="2700"/>
              <a:t>Mentees listed areas for development.</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1939159" y="1825624"/>
            <a:ext cx="6858000" cy="4895851"/>
          </a:xfrm>
        </p:spPr>
        <p:txBody>
          <a:bodyPr>
            <a:normAutofit/>
          </a:bodyPr>
          <a:lstStyle/>
          <a:p>
            <a:pPr lvl="1">
              <a:spcAft>
                <a:spcPts val="1200"/>
              </a:spcAft>
            </a:pPr>
            <a:r>
              <a:rPr lang="en-US" sz="2700"/>
              <a:t>With the data submitted from the mentors and mentees, the Mentorship Committee began the matching process.</a:t>
            </a:r>
          </a:p>
          <a:p>
            <a:pPr lvl="1">
              <a:spcAft>
                <a:spcPts val="1200"/>
              </a:spcAft>
            </a:pPr>
            <a:r>
              <a:rPr lang="en-US" sz="2700"/>
              <a:t>Some committee members recommended matching like personalities, others proposed matching opposite personalities.  </a:t>
            </a:r>
          </a:p>
          <a:p>
            <a:pPr lvl="1">
              <a:spcAft>
                <a:spcPts val="1200"/>
              </a:spcAft>
            </a:pPr>
            <a:r>
              <a:rPr lang="en-US" sz="2700"/>
              <a:t>Since there was a lack of consensus, the  Committee did not use the Myers-Briggs Personality Assessment for matching.</a:t>
            </a:r>
          </a:p>
          <a:p>
            <a:pPr lvl="1">
              <a:spcAft>
                <a:spcPts val="1200"/>
              </a:spcAft>
            </a:pPr>
            <a:endParaRPr lang="en-US"/>
          </a:p>
          <a:p>
            <a:endParaRPr lang="en-US"/>
          </a:p>
        </p:txBody>
      </p:sp>
      <p:pic>
        <p:nvPicPr>
          <p:cNvPr id="4" name="Picture 3" descr="https://stlouis.aiga.org/wp-content/uploads/2015/07/MentorMatch_Header_73015-500x316.jpg"/>
          <p:cNvPicPr/>
          <p:nvPr/>
        </p:nvPicPr>
        <p:blipFill>
          <a:blip r:embed="rId3" cstate="print"/>
          <a:srcRect/>
          <a:stretch>
            <a:fillRect/>
          </a:stretch>
        </p:blipFill>
        <p:spPr bwMode="auto">
          <a:xfrm>
            <a:off x="5355771" y="196850"/>
            <a:ext cx="2671534" cy="123893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2FEEAE-5ACC-44F3-A2C5-B012C732E5B2}"/>
              </a:ext>
            </a:extLst>
          </p:cNvPr>
          <p:cNvSpPr>
            <a:spLocks noGrp="1"/>
          </p:cNvSpPr>
          <p:nvPr>
            <p:ph type="title"/>
          </p:nvPr>
        </p:nvSpPr>
        <p:spPr>
          <a:xfrm>
            <a:off x="770940" y="440324"/>
            <a:ext cx="7886700" cy="2338383"/>
          </a:xfrm>
        </p:spPr>
        <p:txBody>
          <a:bodyPr>
            <a:normAutofit/>
          </a:bodyPr>
          <a:lstStyle/>
          <a:p>
            <a:r>
              <a:rPr lang="en-US" sz="4400"/>
              <a:t>Additional Credits:</a:t>
            </a:r>
          </a:p>
        </p:txBody>
      </p:sp>
      <p:sp>
        <p:nvSpPr>
          <p:cNvPr id="3" name="Text Placeholder 2">
            <a:extLst>
              <a:ext uri="{FF2B5EF4-FFF2-40B4-BE49-F238E27FC236}">
                <a16:creationId xmlns="" xmlns:a16="http://schemas.microsoft.com/office/drawing/2014/main" id="{7F58B85E-2DF9-4066-A504-474462ED5849}"/>
              </a:ext>
            </a:extLst>
          </p:cNvPr>
          <p:cNvSpPr>
            <a:spLocks noGrp="1"/>
          </p:cNvSpPr>
          <p:nvPr>
            <p:ph type="body" idx="1"/>
          </p:nvPr>
        </p:nvSpPr>
        <p:spPr>
          <a:xfrm>
            <a:off x="1145256" y="2838201"/>
            <a:ext cx="7886700" cy="1500187"/>
          </a:xfrm>
        </p:spPr>
        <p:txBody>
          <a:bodyPr vert="horz" lIns="91440" tIns="45720" rIns="91440" bIns="45720" rtlCol="0" anchor="t">
            <a:normAutofit/>
          </a:bodyPr>
          <a:lstStyle/>
          <a:p>
            <a:pPr algn="ctr"/>
            <a:r>
              <a:rPr lang="en-US">
                <a:cs typeface="Calibri"/>
              </a:rPr>
              <a:t>Mary Jo Loughlin, MAS, RN, NE-BC</a:t>
            </a:r>
            <a:endParaRPr lang="en-US"/>
          </a:p>
          <a:p>
            <a:pPr algn="ctr"/>
            <a:r>
              <a:rPr lang="en-US">
                <a:cs typeface="Calibri"/>
              </a:rPr>
              <a:t>Mary Rich, MSN, MAS, RN, NE-BC, CCRN</a:t>
            </a:r>
          </a:p>
        </p:txBody>
      </p:sp>
    </p:spTree>
    <p:extLst>
      <p:ext uri="{BB962C8B-B14F-4D97-AF65-F5344CB8AC3E}">
        <p14:creationId xmlns:p14="http://schemas.microsoft.com/office/powerpoint/2010/main" val="303315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Mentoring</a:t>
            </a:r>
          </a:p>
        </p:txBody>
      </p:sp>
      <p:sp>
        <p:nvSpPr>
          <p:cNvPr id="3" name="Content Placeholder 2"/>
          <p:cNvSpPr>
            <a:spLocks noGrp="1"/>
          </p:cNvSpPr>
          <p:nvPr>
            <p:ph idx="1"/>
          </p:nvPr>
        </p:nvSpPr>
        <p:spPr>
          <a:xfrm>
            <a:off x="2536996" y="1753054"/>
            <a:ext cx="6310621" cy="4354459"/>
          </a:xfrm>
        </p:spPr>
        <p:txBody>
          <a:bodyPr>
            <a:noAutofit/>
          </a:bodyPr>
          <a:lstStyle/>
          <a:p>
            <a:pPr lvl="1" indent="-685800">
              <a:spcAft>
                <a:spcPts val="1200"/>
              </a:spcAft>
              <a:buNone/>
            </a:pPr>
            <a:r>
              <a:rPr lang="en-US" sz="2700" b="1"/>
              <a:t>    Development of Mentorship Liaison Role </a:t>
            </a:r>
          </a:p>
          <a:p>
            <a:pPr lvl="1">
              <a:spcAft>
                <a:spcPts val="1200"/>
              </a:spcAft>
            </a:pPr>
            <a:r>
              <a:rPr lang="en-US" sz="2700"/>
              <a:t> One Mentorship Committee member was assigned to serve as a liaison for each mentor-mentee pair.</a:t>
            </a:r>
          </a:p>
          <a:p>
            <a:pPr lvl="1">
              <a:spcAft>
                <a:spcPts val="1200"/>
              </a:spcAft>
            </a:pPr>
            <a:r>
              <a:rPr lang="en-US" sz="2700"/>
              <a:t>The liaisons periodically check-in with their assigned pair to inquire how the mentee/mentor relationships were developing.  </a:t>
            </a:r>
          </a:p>
          <a:p>
            <a:pPr lvl="1">
              <a:spcAft>
                <a:spcPts val="1200"/>
              </a:spcAft>
            </a:pPr>
            <a:r>
              <a:rPr lang="en-US" sz="2700"/>
              <a:t>The liaisons were available to the dyad for issues and concerns.</a:t>
            </a:r>
          </a:p>
        </p:txBody>
      </p:sp>
    </p:spTree>
    <p:extLst>
      <p:ext uri="{BB962C8B-B14F-4D97-AF65-F5344CB8AC3E}">
        <p14:creationId xmlns:p14="http://schemas.microsoft.com/office/powerpoint/2010/main" val="152741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a:t>
            </a:r>
          </a:p>
        </p:txBody>
      </p:sp>
      <p:sp>
        <p:nvSpPr>
          <p:cNvPr id="3" name="Content Placeholder 2"/>
          <p:cNvSpPr>
            <a:spLocks noGrp="1"/>
          </p:cNvSpPr>
          <p:nvPr>
            <p:ph idx="1"/>
          </p:nvPr>
        </p:nvSpPr>
        <p:spPr>
          <a:xfrm>
            <a:off x="2278744" y="1825624"/>
            <a:ext cx="6647542" cy="4895851"/>
          </a:xfrm>
        </p:spPr>
        <p:txBody>
          <a:bodyPr>
            <a:normAutofit/>
          </a:bodyPr>
          <a:lstStyle/>
          <a:p>
            <a:pPr marL="228600" lvl="1">
              <a:spcBef>
                <a:spcPts val="1000"/>
              </a:spcBef>
            </a:pPr>
            <a:r>
              <a:rPr lang="en-US"/>
              <a:t>We matched by request of mentee to the role he/she desired to be mentored by; examples are:</a:t>
            </a:r>
          </a:p>
          <a:p>
            <a:pPr marL="228600" lvl="1">
              <a:spcBef>
                <a:spcPts val="1000"/>
              </a:spcBef>
            </a:pPr>
            <a:endParaRPr lang="en-US" sz="2200"/>
          </a:p>
          <a:p>
            <a:pPr marL="228600" lvl="1">
              <a:spcBef>
                <a:spcPts val="1000"/>
              </a:spcBef>
            </a:pPr>
            <a:endParaRPr lang="en-US" sz="2200"/>
          </a:p>
          <a:p>
            <a:pPr marL="228600" lvl="1">
              <a:spcBef>
                <a:spcPts val="1000"/>
              </a:spcBef>
            </a:pPr>
            <a:endParaRPr lang="en-US" sz="2200"/>
          </a:p>
          <a:p>
            <a:pPr marL="228600" lvl="1">
              <a:spcBef>
                <a:spcPts val="1000"/>
              </a:spcBef>
            </a:pPr>
            <a:endParaRPr lang="en-US" sz="2200"/>
          </a:p>
          <a:p>
            <a:pPr marL="228600" lvl="1">
              <a:spcBef>
                <a:spcPts val="1000"/>
              </a:spcBef>
            </a:pPr>
            <a:endParaRPr lang="en-US" sz="2200"/>
          </a:p>
          <a:p>
            <a:pPr marL="228600" lvl="1">
              <a:spcBef>
                <a:spcPts val="1000"/>
              </a:spcBef>
            </a:pPr>
            <a:endParaRPr lang="en-US" sz="2200"/>
          </a:p>
          <a:p>
            <a:pPr marL="685800" lvl="2">
              <a:spcBef>
                <a:spcPts val="1000"/>
              </a:spcBef>
            </a:pPr>
            <a:r>
              <a:rPr lang="en-US" sz="2400"/>
              <a:t>Nursing specialty and geographic location were also considered.</a:t>
            </a:r>
          </a:p>
          <a:p>
            <a:pPr marL="228600" lvl="1">
              <a:spcBef>
                <a:spcPts val="1000"/>
              </a:spcBef>
            </a:pPr>
            <a:endParaRPr lang="en-US" sz="2200"/>
          </a:p>
          <a:p>
            <a:endParaRPr lang="en-US" sz="2200"/>
          </a:p>
        </p:txBody>
      </p:sp>
      <p:graphicFrame>
        <p:nvGraphicFramePr>
          <p:cNvPr id="4" name="Table 3"/>
          <p:cNvGraphicFramePr>
            <a:graphicFrameLocks noGrp="1"/>
          </p:cNvGraphicFramePr>
          <p:nvPr/>
        </p:nvGraphicFramePr>
        <p:xfrm>
          <a:off x="2627079" y="2699659"/>
          <a:ext cx="6096000" cy="221996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287384">
                <a:tc>
                  <a:txBody>
                    <a:bodyPr/>
                    <a:lstStyle/>
                    <a:p>
                      <a:r>
                        <a:rPr lang="en-US"/>
                        <a:t>Mentee</a:t>
                      </a:r>
                    </a:p>
                  </a:txBody>
                  <a:tcPr/>
                </a:tc>
                <a:tc>
                  <a:txBody>
                    <a:bodyPr/>
                    <a:lstStyle/>
                    <a:p>
                      <a:r>
                        <a:rPr lang="en-US"/>
                        <a:t>Mentor</a:t>
                      </a:r>
                    </a:p>
                  </a:txBody>
                  <a:tcPr/>
                </a:tc>
                <a:extLst>
                  <a:ext uri="{0D108BD9-81ED-4DB2-BD59-A6C34878D82A}">
                    <a16:rowId xmlns="" xmlns:a16="http://schemas.microsoft.com/office/drawing/2014/main" val="10000"/>
                  </a:ext>
                </a:extLst>
              </a:tr>
              <a:tr h="370840">
                <a:tc>
                  <a:txBody>
                    <a:bodyPr/>
                    <a:lstStyle/>
                    <a:p>
                      <a:r>
                        <a:rPr lang="en-US"/>
                        <a:t>Director</a:t>
                      </a:r>
                    </a:p>
                  </a:txBody>
                  <a:tcPr/>
                </a:tc>
                <a:tc>
                  <a:txBody>
                    <a:bodyPr/>
                    <a:lstStyle/>
                    <a:p>
                      <a:r>
                        <a:rPr lang="en-US"/>
                        <a:t>CNO</a:t>
                      </a:r>
                    </a:p>
                  </a:txBody>
                  <a:tcPr/>
                </a:tc>
                <a:extLst>
                  <a:ext uri="{0D108BD9-81ED-4DB2-BD59-A6C34878D82A}">
                    <a16:rowId xmlns="" xmlns:a16="http://schemas.microsoft.com/office/drawing/2014/main" val="10001"/>
                  </a:ext>
                </a:extLst>
              </a:tr>
              <a:tr h="370840">
                <a:tc>
                  <a:txBody>
                    <a:bodyPr/>
                    <a:lstStyle/>
                    <a:p>
                      <a:r>
                        <a:rPr lang="en-US"/>
                        <a:t>Nurse Manager</a:t>
                      </a:r>
                    </a:p>
                  </a:txBody>
                  <a:tcPr/>
                </a:tc>
                <a:tc>
                  <a:txBody>
                    <a:bodyPr/>
                    <a:lstStyle/>
                    <a:p>
                      <a:r>
                        <a:rPr lang="en-US"/>
                        <a:t>Director</a:t>
                      </a:r>
                    </a:p>
                  </a:txBody>
                  <a:tcPr/>
                </a:tc>
                <a:extLst>
                  <a:ext uri="{0D108BD9-81ED-4DB2-BD59-A6C34878D82A}">
                    <a16:rowId xmlns="" xmlns:a16="http://schemas.microsoft.com/office/drawing/2014/main" val="10002"/>
                  </a:ext>
                </a:extLst>
              </a:tr>
              <a:tr h="370840">
                <a:tc>
                  <a:txBody>
                    <a:bodyPr/>
                    <a:lstStyle/>
                    <a:p>
                      <a:r>
                        <a:rPr lang="en-US"/>
                        <a:t>Nurse Educator</a:t>
                      </a:r>
                    </a:p>
                  </a:txBody>
                  <a:tcPr/>
                </a:tc>
                <a:tc>
                  <a:txBody>
                    <a:bodyPr/>
                    <a:lstStyle/>
                    <a:p>
                      <a:r>
                        <a:rPr lang="en-US"/>
                        <a:t>Seasoned Educator</a:t>
                      </a:r>
                    </a:p>
                  </a:txBody>
                  <a:tcPr/>
                </a:tc>
                <a:extLst>
                  <a:ext uri="{0D108BD9-81ED-4DB2-BD59-A6C34878D82A}">
                    <a16:rowId xmlns="" xmlns:a16="http://schemas.microsoft.com/office/drawing/2014/main" val="10003"/>
                  </a:ext>
                </a:extLst>
              </a:tr>
              <a:tr h="370840">
                <a:tc>
                  <a:txBody>
                    <a:bodyPr/>
                    <a:lstStyle/>
                    <a:p>
                      <a:r>
                        <a:rPr lang="en-US"/>
                        <a:t>New Researcher</a:t>
                      </a:r>
                    </a:p>
                  </a:txBody>
                  <a:tcPr/>
                </a:tc>
                <a:tc>
                  <a:txBody>
                    <a:bodyPr/>
                    <a:lstStyle/>
                    <a:p>
                      <a:r>
                        <a:rPr lang="en-US"/>
                        <a:t>Seasoned</a:t>
                      </a:r>
                      <a:r>
                        <a:rPr lang="en-US" baseline="0"/>
                        <a:t> Researcher</a:t>
                      </a:r>
                      <a:endParaRPr lang="en-US"/>
                    </a:p>
                  </a:txBody>
                  <a:tcPr/>
                </a:tc>
                <a:extLst>
                  <a:ext uri="{0D108BD9-81ED-4DB2-BD59-A6C34878D82A}">
                    <a16:rowId xmlns="" xmlns:a16="http://schemas.microsoft.com/office/drawing/2014/main" val="10004"/>
                  </a:ext>
                </a:extLst>
              </a:tr>
              <a:tr h="370840">
                <a:tc>
                  <a:txBody>
                    <a:bodyPr/>
                    <a:lstStyle/>
                    <a:p>
                      <a:r>
                        <a:rPr lang="en-US"/>
                        <a:t>New Bed Manager</a:t>
                      </a:r>
                    </a:p>
                  </a:txBody>
                  <a:tcPr/>
                </a:tc>
                <a:tc>
                  <a:txBody>
                    <a:bodyPr/>
                    <a:lstStyle/>
                    <a:p>
                      <a:r>
                        <a:rPr lang="en-US"/>
                        <a:t>Seasoned</a:t>
                      </a:r>
                      <a:r>
                        <a:rPr lang="en-US" baseline="0"/>
                        <a:t> Bed Manager</a:t>
                      </a:r>
                      <a:endParaRPr lang="en-US"/>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a:t>
            </a:r>
          </a:p>
        </p:txBody>
      </p:sp>
      <p:sp>
        <p:nvSpPr>
          <p:cNvPr id="3" name="Content Placeholder 2"/>
          <p:cNvSpPr>
            <a:spLocks noGrp="1"/>
          </p:cNvSpPr>
          <p:nvPr>
            <p:ph idx="1"/>
          </p:nvPr>
        </p:nvSpPr>
        <p:spPr>
          <a:xfrm>
            <a:off x="2444646" y="1616846"/>
            <a:ext cx="6607722" cy="4895851"/>
          </a:xfrm>
        </p:spPr>
        <p:txBody>
          <a:bodyPr>
            <a:normAutofit fontScale="25000" lnSpcReduction="20000"/>
          </a:bodyPr>
          <a:lstStyle/>
          <a:p>
            <a:pPr lvl="1">
              <a:lnSpc>
                <a:spcPct val="110000"/>
              </a:lnSpc>
              <a:spcAft>
                <a:spcPts val="1200"/>
              </a:spcAft>
            </a:pPr>
            <a:r>
              <a:rPr lang="en-US" sz="10800"/>
              <a:t>Guidelines were developed for the frequency of mentor-mentee meetings.</a:t>
            </a:r>
          </a:p>
          <a:p>
            <a:pPr lvl="1">
              <a:lnSpc>
                <a:spcPct val="110000"/>
              </a:lnSpc>
              <a:spcAft>
                <a:spcPts val="1200"/>
              </a:spcAft>
            </a:pPr>
            <a:r>
              <a:rPr lang="en-US" sz="10800"/>
              <a:t>Cohort  I launched with 11 pairs.</a:t>
            </a:r>
          </a:p>
          <a:p>
            <a:pPr lvl="1">
              <a:lnSpc>
                <a:spcPct val="110000"/>
              </a:lnSpc>
              <a:spcAft>
                <a:spcPts val="1200"/>
              </a:spcAft>
            </a:pPr>
            <a:r>
              <a:rPr lang="en-US" sz="10800"/>
              <a:t>Based upon extremely positive feedback from the liaisons, the Committee launched Cohort II.</a:t>
            </a:r>
          </a:p>
          <a:p>
            <a:pPr lvl="1">
              <a:lnSpc>
                <a:spcPct val="110000"/>
              </a:lnSpc>
              <a:spcAft>
                <a:spcPts val="1200"/>
              </a:spcAft>
            </a:pPr>
            <a:r>
              <a:rPr lang="en-US" sz="10800"/>
              <a:t>The Myers-Briggs Tool was not used.</a:t>
            </a:r>
          </a:p>
          <a:p>
            <a:pPr lvl="1">
              <a:lnSpc>
                <a:spcPct val="110000"/>
              </a:lnSpc>
              <a:spcAft>
                <a:spcPts val="1200"/>
              </a:spcAft>
            </a:pPr>
            <a:r>
              <a:rPr lang="en-US" sz="10800"/>
              <a:t>Pairs were matched based upon the mentee request, type of mentor position desired, and specialty.</a:t>
            </a:r>
          </a:p>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a:t>
            </a:r>
          </a:p>
        </p:txBody>
      </p:sp>
      <p:sp>
        <p:nvSpPr>
          <p:cNvPr id="3" name="Content Placeholder 2"/>
          <p:cNvSpPr>
            <a:spLocks noGrp="1"/>
          </p:cNvSpPr>
          <p:nvPr>
            <p:ph idx="1"/>
          </p:nvPr>
        </p:nvSpPr>
        <p:spPr>
          <a:xfrm>
            <a:off x="2065283" y="1825624"/>
            <a:ext cx="6842234" cy="4895851"/>
          </a:xfrm>
        </p:spPr>
        <p:txBody>
          <a:bodyPr/>
          <a:lstStyle/>
          <a:p>
            <a:pPr lvl="1">
              <a:lnSpc>
                <a:spcPct val="120000"/>
              </a:lnSpc>
            </a:pPr>
            <a:r>
              <a:rPr lang="en-US" sz="2800"/>
              <a:t>The second cohort did not go as well.</a:t>
            </a:r>
          </a:p>
          <a:p>
            <a:pPr lvl="1">
              <a:lnSpc>
                <a:spcPct val="120000"/>
              </a:lnSpc>
            </a:pPr>
            <a:r>
              <a:rPr lang="en-US" sz="2800"/>
              <a:t>Some pairs never connected.</a:t>
            </a:r>
          </a:p>
          <a:p>
            <a:pPr lvl="1">
              <a:lnSpc>
                <a:spcPct val="120000"/>
              </a:lnSpc>
            </a:pPr>
            <a:r>
              <a:rPr lang="en-US" sz="2800"/>
              <a:t>One match was not good and the mentee did not know who to report to.</a:t>
            </a:r>
          </a:p>
          <a:p>
            <a:pPr lvl="1">
              <a:lnSpc>
                <a:spcPct val="120000"/>
              </a:lnSpc>
            </a:pPr>
            <a:r>
              <a:rPr lang="en-US" sz="2800"/>
              <a:t>The remaining pairs reported a positive experience.</a:t>
            </a:r>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a:t>
            </a:r>
          </a:p>
        </p:txBody>
      </p:sp>
      <p:sp>
        <p:nvSpPr>
          <p:cNvPr id="3" name="Content Placeholder 2"/>
          <p:cNvSpPr>
            <a:spLocks noGrp="1"/>
          </p:cNvSpPr>
          <p:nvPr>
            <p:ph idx="1"/>
          </p:nvPr>
        </p:nvSpPr>
        <p:spPr>
          <a:xfrm>
            <a:off x="1749972" y="1825624"/>
            <a:ext cx="6765378" cy="4895851"/>
          </a:xfrm>
        </p:spPr>
        <p:txBody>
          <a:bodyPr/>
          <a:lstStyle/>
          <a:p>
            <a:pPr lvl="1">
              <a:spcAft>
                <a:spcPts val="1200"/>
              </a:spcAft>
            </a:pPr>
            <a:r>
              <a:rPr lang="en-US" sz="2800"/>
              <a:t>The Mentorship Committee recognized the need to reevaluate the program.</a:t>
            </a:r>
          </a:p>
          <a:p>
            <a:pPr lvl="1">
              <a:spcAft>
                <a:spcPts val="1200"/>
              </a:spcAft>
            </a:pPr>
            <a:r>
              <a:rPr lang="en-US" sz="2800"/>
              <a:t>With the assistance of the ONL NJ Research Committee and the doctoral prepared nurses in the organization, the Mentorship Committee recommended a qualitative research study.</a:t>
            </a:r>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Qualitative Research Study</a:t>
            </a:r>
          </a:p>
        </p:txBody>
      </p:sp>
      <p:sp>
        <p:nvSpPr>
          <p:cNvPr id="3" name="Content Placeholder 2"/>
          <p:cNvSpPr>
            <a:spLocks noGrp="1"/>
          </p:cNvSpPr>
          <p:nvPr>
            <p:ph idx="1"/>
          </p:nvPr>
        </p:nvSpPr>
        <p:spPr>
          <a:xfrm>
            <a:off x="2666371" y="1636942"/>
            <a:ext cx="6400800" cy="4895851"/>
          </a:xfrm>
        </p:spPr>
        <p:txBody>
          <a:bodyPr/>
          <a:lstStyle/>
          <a:p>
            <a:r>
              <a:rPr lang="en-US" sz="2700"/>
              <a:t>Interviews via focus groups at the New Jersey Hospital Association:</a:t>
            </a:r>
          </a:p>
          <a:p>
            <a:pPr lvl="1"/>
            <a:r>
              <a:rPr lang="en-US" sz="2700"/>
              <a:t>5 mentees        </a:t>
            </a:r>
          </a:p>
          <a:p>
            <a:pPr lvl="1">
              <a:spcAft>
                <a:spcPts val="600"/>
              </a:spcAft>
            </a:pPr>
            <a:r>
              <a:rPr lang="en-US" sz="2700"/>
              <a:t>4 mentors</a:t>
            </a:r>
          </a:p>
          <a:p>
            <a:pPr marL="228600" lvl="1">
              <a:spcBef>
                <a:spcPts val="1000"/>
              </a:spcBef>
            </a:pPr>
            <a:r>
              <a:rPr lang="en-US" sz="2700"/>
              <a:t>Data collection conducted via audio-taped records and transcribed verbatim by professional transcription services.</a:t>
            </a:r>
          </a:p>
          <a:p>
            <a:pPr marL="228600" lvl="1">
              <a:spcBef>
                <a:spcPts val="1000"/>
              </a:spcBef>
            </a:pPr>
            <a:r>
              <a:rPr lang="en-US" sz="2700"/>
              <a:t>Only the research facilitators and the ONL NJ Executive Director were permitted to hear tapes and read the transcripts.</a:t>
            </a:r>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Focus Group Questions</a:t>
            </a:r>
          </a:p>
        </p:txBody>
      </p:sp>
      <p:sp>
        <p:nvSpPr>
          <p:cNvPr id="3" name="Content Placeholder 2"/>
          <p:cNvSpPr>
            <a:spLocks noGrp="1"/>
          </p:cNvSpPr>
          <p:nvPr>
            <p:ph idx="1"/>
          </p:nvPr>
        </p:nvSpPr>
        <p:spPr>
          <a:xfrm>
            <a:off x="2148103" y="1709512"/>
            <a:ext cx="7010411" cy="4895851"/>
          </a:xfrm>
        </p:spPr>
        <p:txBody>
          <a:bodyPr>
            <a:normAutofit/>
          </a:bodyPr>
          <a:lstStyle/>
          <a:p>
            <a:pPr lvl="1">
              <a:spcAft>
                <a:spcPts val="1200"/>
              </a:spcAft>
            </a:pPr>
            <a:r>
              <a:rPr lang="en-US" sz="2500"/>
              <a:t>What was your role in the mentor/mentee relationship?</a:t>
            </a:r>
          </a:p>
          <a:p>
            <a:pPr lvl="1">
              <a:spcAft>
                <a:spcPts val="1200"/>
              </a:spcAft>
            </a:pPr>
            <a:r>
              <a:rPr lang="en-US" sz="2500"/>
              <a:t>Tell me about your experience overall.</a:t>
            </a:r>
          </a:p>
          <a:p>
            <a:pPr lvl="1">
              <a:spcAft>
                <a:spcPts val="1200"/>
              </a:spcAft>
            </a:pPr>
            <a:r>
              <a:rPr lang="en-US" sz="2500"/>
              <a:t>What did you learn from the mentor/mentee experience?</a:t>
            </a:r>
          </a:p>
          <a:p>
            <a:pPr lvl="1">
              <a:spcAft>
                <a:spcPts val="1200"/>
              </a:spcAft>
            </a:pPr>
            <a:r>
              <a:rPr lang="en-US" sz="2500"/>
              <a:t>What are your thoughts about continuing</a:t>
            </a:r>
            <a:r>
              <a:rPr lang="en-US" sz="2500">
                <a:solidFill>
                  <a:srgbClr val="FF0000"/>
                </a:solidFill>
              </a:rPr>
              <a:t> </a:t>
            </a:r>
            <a:r>
              <a:rPr lang="en-US" sz="2500"/>
              <a:t>the program for future mentor/mentee pairs?</a:t>
            </a:r>
          </a:p>
          <a:p>
            <a:pPr lvl="1">
              <a:spcAft>
                <a:spcPts val="1200"/>
              </a:spcAft>
            </a:pPr>
            <a:r>
              <a:rPr lang="en-US" sz="2500"/>
              <a:t>What would you have liked to experience differently?</a:t>
            </a:r>
          </a:p>
          <a:p>
            <a:endParaRPr lang="en-US" sz="2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Quotes</a:t>
            </a:r>
          </a:p>
        </p:txBody>
      </p:sp>
      <p:sp>
        <p:nvSpPr>
          <p:cNvPr id="3" name="Content Placeholder 2"/>
          <p:cNvSpPr>
            <a:spLocks noGrp="1"/>
          </p:cNvSpPr>
          <p:nvPr>
            <p:ph idx="1"/>
          </p:nvPr>
        </p:nvSpPr>
        <p:spPr>
          <a:xfrm>
            <a:off x="2404615" y="1639614"/>
            <a:ext cx="6526923" cy="5081861"/>
          </a:xfrm>
        </p:spPr>
        <p:txBody>
          <a:bodyPr>
            <a:normAutofit/>
          </a:bodyPr>
          <a:lstStyle/>
          <a:p>
            <a:pPr marL="228600" lvl="1">
              <a:spcBef>
                <a:spcPts val="1000"/>
              </a:spcBef>
            </a:pPr>
            <a:r>
              <a:rPr lang="en-US" sz="2700"/>
              <a:t>“I have enjoyed the mentorship program.    I have learned a lot and it is nice having someone with so much experience to mentor me.”</a:t>
            </a:r>
          </a:p>
          <a:p>
            <a:pPr marL="228600" lvl="1">
              <a:spcBef>
                <a:spcPts val="1000"/>
              </a:spcBef>
            </a:pPr>
            <a:r>
              <a:rPr lang="en-US" sz="2700"/>
              <a:t>“Mentoring has been a hallmark of my success. Therefore, I believe in mentoring and think all employees, particularly nurses should receive mentoring.”</a:t>
            </a:r>
          </a:p>
          <a:p>
            <a:pPr marL="228600" lvl="1">
              <a:spcBef>
                <a:spcPts val="1000"/>
              </a:spcBef>
            </a:pPr>
            <a:r>
              <a:rPr lang="en-US" sz="2700"/>
              <a:t>As the mentor, I was pleasantly surprised to gain as much as I gave during the mentoring          	process.”</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Research Study Results</a:t>
            </a:r>
          </a:p>
        </p:txBody>
      </p:sp>
      <p:sp>
        <p:nvSpPr>
          <p:cNvPr id="3" name="Content Placeholder 2"/>
          <p:cNvSpPr>
            <a:spLocks noGrp="1"/>
          </p:cNvSpPr>
          <p:nvPr>
            <p:ph sz="half" idx="1"/>
          </p:nvPr>
        </p:nvSpPr>
        <p:spPr>
          <a:xfrm>
            <a:off x="2473376" y="1825625"/>
            <a:ext cx="3282847" cy="4351338"/>
          </a:xfrm>
        </p:spPr>
        <p:txBody>
          <a:bodyPr>
            <a:normAutofit/>
          </a:bodyPr>
          <a:lstStyle/>
          <a:p>
            <a:pPr>
              <a:buNone/>
            </a:pPr>
            <a:r>
              <a:rPr lang="en-US" b="1" cap="small">
                <a:solidFill>
                  <a:srgbClr val="008080"/>
                </a:solidFill>
              </a:rPr>
              <a:t>       Themes</a:t>
            </a:r>
          </a:p>
          <a:p>
            <a:pPr>
              <a:buClr>
                <a:srgbClr val="008080"/>
              </a:buClr>
              <a:buFont typeface="Wingdings" panose="05000000000000000000" pitchFamily="2" charset="2"/>
              <a:buChar char="§"/>
            </a:pPr>
            <a:r>
              <a:rPr lang="en-US"/>
              <a:t>Making a Connection</a:t>
            </a:r>
          </a:p>
          <a:p>
            <a:pPr>
              <a:buClr>
                <a:srgbClr val="008080"/>
              </a:buClr>
              <a:buFont typeface="Wingdings" panose="05000000000000000000" pitchFamily="2" charset="2"/>
              <a:buChar char="§"/>
            </a:pPr>
            <a:r>
              <a:rPr lang="en-US"/>
              <a:t>Giving and Getting</a:t>
            </a:r>
          </a:p>
          <a:p>
            <a:pPr>
              <a:buClr>
                <a:srgbClr val="008080"/>
              </a:buClr>
              <a:buFont typeface="Wingdings" panose="05000000000000000000" pitchFamily="2" charset="2"/>
              <a:buChar char="§"/>
            </a:pPr>
            <a:r>
              <a:rPr lang="en-US"/>
              <a:t>Emotional Roller Coaster</a:t>
            </a:r>
          </a:p>
          <a:p>
            <a:pPr>
              <a:buClr>
                <a:srgbClr val="008080"/>
              </a:buClr>
              <a:buFont typeface="Wingdings" panose="05000000000000000000" pitchFamily="2" charset="2"/>
              <a:buChar char="§"/>
            </a:pPr>
            <a:r>
              <a:rPr lang="en-US"/>
              <a:t>Logistics</a:t>
            </a:r>
          </a:p>
          <a:p>
            <a:pPr>
              <a:buClr>
                <a:srgbClr val="008080"/>
              </a:buClr>
              <a:buFont typeface="Wingdings" panose="05000000000000000000" pitchFamily="2" charset="2"/>
              <a:buChar char="§"/>
            </a:pPr>
            <a:r>
              <a:rPr lang="en-US"/>
              <a:t>It Can’t be Forced</a:t>
            </a:r>
          </a:p>
          <a:p>
            <a:endParaRPr lang="en-US"/>
          </a:p>
        </p:txBody>
      </p:sp>
      <p:sp>
        <p:nvSpPr>
          <p:cNvPr id="4" name="Content Placeholder 3"/>
          <p:cNvSpPr>
            <a:spLocks noGrp="1"/>
          </p:cNvSpPr>
          <p:nvPr>
            <p:ph sz="half" idx="2"/>
          </p:nvPr>
        </p:nvSpPr>
        <p:spPr>
          <a:xfrm>
            <a:off x="5861154" y="1825625"/>
            <a:ext cx="3043002" cy="4351338"/>
          </a:xfrm>
        </p:spPr>
        <p:txBody>
          <a:bodyPr>
            <a:normAutofit/>
          </a:bodyPr>
          <a:lstStyle/>
          <a:p>
            <a:pPr>
              <a:buNone/>
            </a:pPr>
            <a:r>
              <a:rPr lang="en-US" b="1" cap="small">
                <a:solidFill>
                  <a:srgbClr val="008080"/>
                </a:solidFill>
              </a:rPr>
              <a:t>      Sub-Themes</a:t>
            </a:r>
          </a:p>
          <a:p>
            <a:pPr>
              <a:buClr>
                <a:srgbClr val="008080"/>
              </a:buClr>
              <a:buFont typeface="Wingdings" panose="05000000000000000000" pitchFamily="2" charset="2"/>
              <a:buChar char="§"/>
            </a:pPr>
            <a:r>
              <a:rPr lang="en-US"/>
              <a:t>Safety</a:t>
            </a:r>
          </a:p>
          <a:p>
            <a:pPr>
              <a:buClr>
                <a:srgbClr val="008080"/>
              </a:buClr>
              <a:buFont typeface="Wingdings" panose="05000000000000000000" pitchFamily="2" charset="2"/>
              <a:buChar char="§"/>
            </a:pPr>
            <a:r>
              <a:rPr lang="en-US"/>
              <a:t>Boundaries</a:t>
            </a:r>
          </a:p>
          <a:p>
            <a:pPr>
              <a:buClr>
                <a:srgbClr val="008080"/>
              </a:buClr>
              <a:buFont typeface="Wingdings" panose="05000000000000000000" pitchFamily="2" charset="2"/>
              <a:buChar char="§"/>
            </a:pPr>
            <a:r>
              <a:rPr lang="en-US"/>
              <a:t>Strangers</a:t>
            </a:r>
          </a:p>
          <a:p>
            <a:endParaRPr lang="en-US"/>
          </a:p>
        </p:txBody>
      </p:sp>
      <p:pic>
        <p:nvPicPr>
          <p:cNvPr id="6" name="Picture 5" descr="http://meded.ucsf.edu/sites/meded.ucsf.edu/files/styles/large/public/research%20services%20word%20cloud3.jpg?itok=8NWiD9cC"/>
          <p:cNvPicPr/>
          <p:nvPr/>
        </p:nvPicPr>
        <p:blipFill>
          <a:blip r:embed="rId3" cstate="print"/>
          <a:srcRect/>
          <a:stretch>
            <a:fillRect/>
          </a:stretch>
        </p:blipFill>
        <p:spPr bwMode="auto">
          <a:xfrm>
            <a:off x="5631542" y="3817618"/>
            <a:ext cx="3040743" cy="191566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a:t>
            </a:r>
          </a:p>
        </p:txBody>
      </p:sp>
      <p:sp>
        <p:nvSpPr>
          <p:cNvPr id="3" name="Content Placeholder 2"/>
          <p:cNvSpPr>
            <a:spLocks noGrp="1"/>
          </p:cNvSpPr>
          <p:nvPr>
            <p:ph idx="1"/>
          </p:nvPr>
        </p:nvSpPr>
        <p:spPr>
          <a:xfrm>
            <a:off x="1403130" y="1825624"/>
            <a:ext cx="7112219" cy="4895851"/>
          </a:xfrm>
        </p:spPr>
        <p:txBody>
          <a:bodyPr/>
          <a:lstStyle/>
          <a:p>
            <a:pPr lvl="1">
              <a:spcAft>
                <a:spcPts val="1200"/>
              </a:spcAft>
            </a:pPr>
            <a:r>
              <a:rPr lang="en-US" sz="2800"/>
              <a:t>Design educational session</a:t>
            </a:r>
          </a:p>
          <a:p>
            <a:pPr lvl="1">
              <a:spcAft>
                <a:spcPts val="1200"/>
              </a:spcAft>
            </a:pPr>
            <a:r>
              <a:rPr lang="en-US" sz="2800"/>
              <a:t>Reevaluate/restructure matching process</a:t>
            </a:r>
          </a:p>
          <a:p>
            <a:pPr lvl="1">
              <a:spcAft>
                <a:spcPts val="1200"/>
              </a:spcAft>
            </a:pPr>
            <a:r>
              <a:rPr lang="en-US" sz="2800"/>
              <a:t>Improve support structure</a:t>
            </a:r>
          </a:p>
          <a:p>
            <a:pPr lvl="1">
              <a:spcAft>
                <a:spcPts val="1200"/>
              </a:spcAft>
            </a:pPr>
            <a:r>
              <a:rPr lang="en-US" sz="2800"/>
              <a:t>Consider secondary mentors</a:t>
            </a:r>
          </a:p>
          <a:p>
            <a:pPr lvl="1">
              <a:spcAft>
                <a:spcPts val="1200"/>
              </a:spcAft>
            </a:pPr>
            <a:r>
              <a:rPr lang="en-US" sz="2800"/>
              <a:t>Create toolkit</a:t>
            </a:r>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2695902" y="1825624"/>
            <a:ext cx="6180083" cy="4895851"/>
          </a:xfrm>
        </p:spPr>
        <p:txBody>
          <a:bodyPr/>
          <a:lstStyle/>
          <a:p>
            <a:r>
              <a:rPr lang="en-US" sz="2700"/>
              <a:t>Identify the process for development of a nurse leader mentorship curriculum and implementation of a statewide program. </a:t>
            </a:r>
          </a:p>
          <a:p>
            <a:r>
              <a:rPr lang="en-US" sz="2700"/>
              <a:t>Apply the tools and methods to initiate a mentorship program in other healthcare organizations and state AACN chapters. </a:t>
            </a:r>
          </a:p>
          <a:p>
            <a:r>
              <a:rPr lang="en-US" sz="2700"/>
              <a:t>Correlate the value of the mentorship program with AACN, AONE, IOM, and Magnet standards supporting nurse leader growth and development. </a:t>
            </a:r>
          </a:p>
          <a:p>
            <a:endParaRPr lang="en-US"/>
          </a:p>
        </p:txBody>
      </p:sp>
    </p:spTree>
    <p:extLst>
      <p:ext uri="{BB962C8B-B14F-4D97-AF65-F5344CB8AC3E}">
        <p14:creationId xmlns:p14="http://schemas.microsoft.com/office/powerpoint/2010/main" val="2817068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5116" y="1825624"/>
            <a:ext cx="7716275" cy="4895851"/>
          </a:xfrm>
        </p:spPr>
        <p:txBody>
          <a:bodyPr>
            <a:normAutofit/>
          </a:bodyPr>
          <a:lstStyle/>
          <a:p>
            <a:pPr lvl="1">
              <a:spcAft>
                <a:spcPts val="1200"/>
              </a:spcAft>
            </a:pPr>
            <a:r>
              <a:rPr lang="en-US" sz="2800"/>
              <a:t>A sub committee was formed from the Mentorship Committee.</a:t>
            </a:r>
          </a:p>
          <a:p>
            <a:pPr lvl="1"/>
            <a:r>
              <a:rPr lang="en-US" sz="2800"/>
              <a:t>Members had expertise in practice or academia.</a:t>
            </a:r>
          </a:p>
          <a:p>
            <a:pPr marL="0" indent="0">
              <a:buNone/>
            </a:pPr>
            <a:endParaRPr lang="en-US"/>
          </a:p>
          <a:p>
            <a:pPr marL="0" indent="0">
              <a:buNone/>
            </a:pPr>
            <a:endParaRPr lang="en-US"/>
          </a:p>
        </p:txBody>
      </p:sp>
      <p:sp>
        <p:nvSpPr>
          <p:cNvPr id="5" name="Title 4"/>
          <p:cNvSpPr>
            <a:spLocks noGrp="1"/>
          </p:cNvSpPr>
          <p:nvPr>
            <p:ph type="title"/>
          </p:nvPr>
        </p:nvSpPr>
        <p:spPr/>
        <p:txBody>
          <a:bodyPr/>
          <a:lstStyle/>
          <a:p>
            <a:r>
              <a:rPr lang="en-US"/>
              <a:t>Development of the Toolkit</a:t>
            </a:r>
          </a:p>
        </p:txBody>
      </p:sp>
      <p:pic>
        <p:nvPicPr>
          <p:cNvPr id="4" name="Picture 3" descr="http://www.sub1.org/_/rsrc/1456410498529/departments/committees/collaboration.png"/>
          <p:cNvPicPr/>
          <p:nvPr/>
        </p:nvPicPr>
        <p:blipFill>
          <a:blip r:embed="rId3" cstate="print"/>
          <a:srcRect/>
          <a:stretch>
            <a:fillRect/>
          </a:stretch>
        </p:blipFill>
        <p:spPr bwMode="auto">
          <a:xfrm>
            <a:off x="3557589" y="3529011"/>
            <a:ext cx="3424238" cy="2324877"/>
          </a:xfrm>
          <a:prstGeom prst="rect">
            <a:avLst/>
          </a:prstGeom>
          <a:noFill/>
          <a:ln w="9525">
            <a:noFill/>
            <a:miter lim="800000"/>
            <a:headEnd/>
            <a:tailEnd/>
          </a:ln>
        </p:spPr>
      </p:pic>
    </p:spTree>
    <p:extLst>
      <p:ext uri="{BB962C8B-B14F-4D97-AF65-F5344CB8AC3E}">
        <p14:creationId xmlns:p14="http://schemas.microsoft.com/office/powerpoint/2010/main" val="299874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014" y="1945294"/>
            <a:ext cx="7379208" cy="3385658"/>
          </a:xfrm>
        </p:spPr>
        <p:txBody>
          <a:bodyPr>
            <a:normAutofit/>
          </a:bodyPr>
          <a:lstStyle/>
          <a:p>
            <a:pPr marL="0" indent="0">
              <a:spcAft>
                <a:spcPts val="1200"/>
              </a:spcAft>
              <a:buNone/>
            </a:pPr>
            <a:r>
              <a:rPr lang="en-US" sz="3200" b="1" cap="all">
                <a:solidFill>
                  <a:srgbClr val="008080"/>
                </a:solidFill>
              </a:rPr>
              <a:t>Vision: </a:t>
            </a:r>
          </a:p>
          <a:p>
            <a:pPr marL="457200" lvl="1" indent="0">
              <a:buNone/>
            </a:pPr>
            <a:r>
              <a:rPr lang="en-US" sz="2800"/>
              <a:t>To have written materials in the form of a toolkit to help guide the mentoring process and support the developing relationship from beginning to end.</a:t>
            </a:r>
          </a:p>
          <a:p>
            <a:pPr marL="0" indent="0" algn="ctr">
              <a:buNone/>
            </a:pPr>
            <a:endParaRPr lang="en-US" u="sng"/>
          </a:p>
          <a:p>
            <a:pPr marL="0" indent="0" algn="ctr">
              <a:buNone/>
            </a:pPr>
            <a:endParaRPr lang="en-US"/>
          </a:p>
          <a:p>
            <a:pPr marL="0" indent="0" algn="ctr">
              <a:buNone/>
            </a:pPr>
            <a:endParaRPr lang="en-US"/>
          </a:p>
        </p:txBody>
      </p:sp>
      <p:sp>
        <p:nvSpPr>
          <p:cNvPr id="2" name="Title 1"/>
          <p:cNvSpPr>
            <a:spLocks noGrp="1"/>
          </p:cNvSpPr>
          <p:nvPr>
            <p:ph type="title"/>
          </p:nvPr>
        </p:nvSpPr>
        <p:spPr>
          <a:xfrm>
            <a:off x="628650" y="466344"/>
            <a:ext cx="8350758" cy="1096329"/>
          </a:xfrm>
        </p:spPr>
        <p:txBody>
          <a:bodyPr>
            <a:noAutofit/>
          </a:bodyPr>
          <a:lstStyle/>
          <a:p>
            <a:r>
              <a:rPr lang="en-US" sz="4000" b="1"/>
              <a:t>The Mentorship Committee</a:t>
            </a:r>
          </a:p>
        </p:txBody>
      </p:sp>
      <p:pic>
        <p:nvPicPr>
          <p:cNvPr id="5" name="Picture 4" descr="http://www.newton.k12.ma.us/cms/lib8/MA01907692/Centricity/Domain/101/mentor.png"/>
          <p:cNvPicPr/>
          <p:nvPr/>
        </p:nvPicPr>
        <p:blipFill>
          <a:blip r:embed="rId3" cstate="print"/>
          <a:srcRect/>
          <a:stretch>
            <a:fillRect/>
          </a:stretch>
        </p:blipFill>
        <p:spPr bwMode="auto">
          <a:xfrm>
            <a:off x="3357885" y="4318362"/>
            <a:ext cx="3258087" cy="1879238"/>
          </a:xfrm>
          <a:prstGeom prst="rect">
            <a:avLst/>
          </a:prstGeom>
          <a:noFill/>
          <a:ln w="9525">
            <a:noFill/>
            <a:miter lim="800000"/>
            <a:headEnd/>
            <a:tailEnd/>
          </a:ln>
        </p:spPr>
      </p:pic>
    </p:spTree>
    <p:extLst>
      <p:ext uri="{BB962C8B-B14F-4D97-AF65-F5344CB8AC3E}">
        <p14:creationId xmlns:p14="http://schemas.microsoft.com/office/powerpoint/2010/main" val="4214631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Toolkit Foundation </a:t>
            </a:r>
          </a:p>
        </p:txBody>
      </p:sp>
      <p:sp>
        <p:nvSpPr>
          <p:cNvPr id="5" name="Content Placeholder 4"/>
          <p:cNvSpPr>
            <a:spLocks noGrp="1"/>
          </p:cNvSpPr>
          <p:nvPr>
            <p:ph idx="1"/>
          </p:nvPr>
        </p:nvSpPr>
        <p:spPr>
          <a:xfrm>
            <a:off x="1860330" y="1825624"/>
            <a:ext cx="6655019" cy="4895851"/>
          </a:xfrm>
        </p:spPr>
        <p:txBody>
          <a:bodyPr>
            <a:normAutofit/>
          </a:bodyPr>
          <a:lstStyle/>
          <a:p>
            <a:pPr lvl="1">
              <a:spcAft>
                <a:spcPts val="1200"/>
              </a:spcAft>
            </a:pPr>
            <a:r>
              <a:rPr lang="en-US" sz="2800"/>
              <a:t>The Mentorship Committee established a mission, purpose, and definitions for  terms such as mentor, mentee, or facilitator.  </a:t>
            </a:r>
          </a:p>
          <a:p>
            <a:pPr lvl="1">
              <a:spcAft>
                <a:spcPts val="1200"/>
              </a:spcAft>
            </a:pPr>
            <a:r>
              <a:rPr lang="en-US" sz="2800"/>
              <a:t>These original materials became the foundation for the Toolkit.</a:t>
            </a:r>
          </a:p>
          <a:p>
            <a:pPr lvl="1">
              <a:spcAft>
                <a:spcPts val="1200"/>
              </a:spcAft>
            </a:pPr>
            <a:r>
              <a:rPr lang="en-US" sz="2800"/>
              <a:t>We began by revising some of the definitions as many were unclear.</a:t>
            </a:r>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Literature Search</a:t>
            </a:r>
          </a:p>
        </p:txBody>
      </p:sp>
      <p:sp>
        <p:nvSpPr>
          <p:cNvPr id="3" name="Content Placeholder 2"/>
          <p:cNvSpPr>
            <a:spLocks noGrp="1"/>
          </p:cNvSpPr>
          <p:nvPr>
            <p:ph idx="1"/>
          </p:nvPr>
        </p:nvSpPr>
        <p:spPr>
          <a:xfrm>
            <a:off x="1513490" y="1665970"/>
            <a:ext cx="7441324" cy="4895851"/>
          </a:xfrm>
        </p:spPr>
        <p:txBody>
          <a:bodyPr/>
          <a:lstStyle/>
          <a:p>
            <a:pPr lvl="1">
              <a:spcAft>
                <a:spcPts val="1200"/>
              </a:spcAft>
            </a:pPr>
            <a:r>
              <a:rPr lang="en-US" sz="2600"/>
              <a:t>We performed a literature search and narrowed our results to readily available resources that would assist in meeting the overall objectives of our program.</a:t>
            </a:r>
          </a:p>
          <a:p>
            <a:pPr lvl="1"/>
            <a:r>
              <a:rPr lang="en-US" sz="2600"/>
              <a:t>Three closely aligned:</a:t>
            </a:r>
          </a:p>
          <a:p>
            <a:pPr lvl="2">
              <a:buFont typeface="Wingdings" panose="05000000000000000000" pitchFamily="2" charset="2"/>
              <a:buChar char="Ø"/>
            </a:pPr>
            <a:r>
              <a:rPr lang="en-US" sz="2600"/>
              <a:t> The University of California, San Francisco,</a:t>
            </a:r>
          </a:p>
          <a:p>
            <a:pPr lvl="2">
              <a:buNone/>
            </a:pPr>
            <a:r>
              <a:rPr lang="en-US" sz="2600"/>
              <a:t>     Mentoring Toolkit</a:t>
            </a:r>
          </a:p>
          <a:p>
            <a:pPr lvl="2">
              <a:buFont typeface="Wingdings" panose="05000000000000000000" pitchFamily="2" charset="2"/>
              <a:buChar char="Ø"/>
            </a:pPr>
            <a:r>
              <a:rPr lang="en-US" sz="2600"/>
              <a:t> The Ontario Nurses Association,</a:t>
            </a:r>
          </a:p>
          <a:p>
            <a:pPr lvl="2">
              <a:buNone/>
            </a:pPr>
            <a:r>
              <a:rPr lang="en-US" sz="2600"/>
              <a:t>     Mentoring Toolkit</a:t>
            </a:r>
          </a:p>
          <a:p>
            <a:pPr lvl="3">
              <a:buFont typeface="Wingdings" panose="05000000000000000000" pitchFamily="2" charset="2"/>
              <a:buChar char="Ø"/>
            </a:pPr>
            <a:r>
              <a:rPr lang="en-US" sz="2600"/>
              <a:t>The Academy of Medical Surgical Nurses,</a:t>
            </a:r>
          </a:p>
          <a:p>
            <a:pPr lvl="3">
              <a:buNone/>
            </a:pPr>
            <a:r>
              <a:rPr lang="en-US" sz="2600"/>
              <a:t>     Mentoring Program</a:t>
            </a:r>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Essential Topics </a:t>
            </a:r>
          </a:p>
        </p:txBody>
      </p:sp>
      <p:sp>
        <p:nvSpPr>
          <p:cNvPr id="3" name="Content Placeholder 2"/>
          <p:cNvSpPr>
            <a:spLocks noGrp="1"/>
          </p:cNvSpPr>
          <p:nvPr>
            <p:ph idx="1"/>
          </p:nvPr>
        </p:nvSpPr>
        <p:spPr>
          <a:xfrm>
            <a:off x="1671144" y="1825624"/>
            <a:ext cx="6844205" cy="4895851"/>
          </a:xfrm>
        </p:spPr>
        <p:txBody>
          <a:bodyPr/>
          <a:lstStyle/>
          <a:p>
            <a:pPr lvl="1">
              <a:lnSpc>
                <a:spcPct val="100000"/>
              </a:lnSpc>
            </a:pPr>
            <a:r>
              <a:rPr lang="en-US" sz="2800"/>
              <a:t>Self assessment</a:t>
            </a:r>
          </a:p>
          <a:p>
            <a:pPr lvl="1">
              <a:lnSpc>
                <a:spcPct val="100000"/>
              </a:lnSpc>
            </a:pPr>
            <a:r>
              <a:rPr lang="en-US" sz="2800"/>
              <a:t>Program implementation</a:t>
            </a:r>
          </a:p>
          <a:p>
            <a:pPr lvl="1">
              <a:lnSpc>
                <a:spcPct val="100000"/>
              </a:lnSpc>
            </a:pPr>
            <a:r>
              <a:rPr lang="en-US" sz="2800"/>
              <a:t>Program development</a:t>
            </a:r>
          </a:p>
          <a:p>
            <a:pPr lvl="1">
              <a:lnSpc>
                <a:spcPct val="100000"/>
              </a:lnSpc>
            </a:pPr>
            <a:r>
              <a:rPr lang="en-US" sz="2800"/>
              <a:t>Program evaluation</a:t>
            </a:r>
          </a:p>
          <a:p>
            <a:pPr lvl="1">
              <a:lnSpc>
                <a:spcPct val="100000"/>
              </a:lnSpc>
            </a:pPr>
            <a:r>
              <a:rPr lang="en-US" sz="2800"/>
              <a:t>Relationship building techniques</a:t>
            </a:r>
          </a:p>
          <a:p>
            <a:pPr lvl="1">
              <a:lnSpc>
                <a:spcPct val="100000"/>
              </a:lnSpc>
            </a:pPr>
            <a:r>
              <a:rPr lang="en-US" sz="2800"/>
              <a:t>Problem solving strategies</a:t>
            </a:r>
          </a:p>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1" y="1887130"/>
            <a:ext cx="5097500" cy="3787956"/>
          </a:xfrm>
        </p:spPr>
        <p:txBody>
          <a:bodyPr>
            <a:normAutofit/>
          </a:bodyPr>
          <a:lstStyle/>
          <a:p>
            <a:pPr marL="1057265" lvl="1" indent="-342900">
              <a:spcAft>
                <a:spcPts val="1200"/>
              </a:spcAft>
            </a:pPr>
            <a:r>
              <a:rPr lang="en-US" sz="2800"/>
              <a:t>Orientation phase</a:t>
            </a:r>
          </a:p>
          <a:p>
            <a:pPr marL="1057265" lvl="1" indent="-342900">
              <a:spcAft>
                <a:spcPts val="1200"/>
              </a:spcAft>
            </a:pPr>
            <a:r>
              <a:rPr lang="en-US" sz="2800"/>
              <a:t>Working phase</a:t>
            </a:r>
          </a:p>
          <a:p>
            <a:pPr marL="1057265" lvl="1" indent="-342900">
              <a:spcAft>
                <a:spcPts val="1200"/>
              </a:spcAft>
            </a:pPr>
            <a:r>
              <a:rPr lang="en-US" sz="2800"/>
              <a:t>Separation Phase</a:t>
            </a:r>
          </a:p>
        </p:txBody>
      </p:sp>
      <p:sp>
        <p:nvSpPr>
          <p:cNvPr id="2" name="Title 1"/>
          <p:cNvSpPr>
            <a:spLocks noGrp="1"/>
          </p:cNvSpPr>
          <p:nvPr>
            <p:ph type="title"/>
          </p:nvPr>
        </p:nvSpPr>
        <p:spPr/>
        <p:txBody>
          <a:bodyPr>
            <a:normAutofit/>
          </a:bodyPr>
          <a:lstStyle/>
          <a:p>
            <a:r>
              <a:rPr lang="en-US" b="1"/>
              <a:t>Toolkit Phases</a:t>
            </a:r>
            <a:r>
              <a:rPr lang="en-US"/>
              <a:t>	</a:t>
            </a:r>
          </a:p>
        </p:txBody>
      </p:sp>
      <p:pic>
        <p:nvPicPr>
          <p:cNvPr id="5" name="Picture 4" descr="http://www.teachingwithsoul.com/wp-content/uploads/2011/10/mentoring_2.png"/>
          <p:cNvPicPr/>
          <p:nvPr/>
        </p:nvPicPr>
        <p:blipFill>
          <a:blip r:embed="rId3" cstate="print"/>
          <a:srcRect/>
          <a:stretch>
            <a:fillRect/>
          </a:stretch>
        </p:blipFill>
        <p:spPr bwMode="auto">
          <a:xfrm>
            <a:off x="3265714" y="3806688"/>
            <a:ext cx="3454399" cy="2115374"/>
          </a:xfrm>
          <a:prstGeom prst="rect">
            <a:avLst/>
          </a:prstGeom>
          <a:noFill/>
          <a:ln w="9525">
            <a:noFill/>
            <a:miter lim="800000"/>
            <a:headEnd/>
            <a:tailEnd/>
          </a:ln>
        </p:spPr>
      </p:pic>
    </p:spTree>
    <p:extLst>
      <p:ext uri="{BB962C8B-B14F-4D97-AF65-F5344CB8AC3E}">
        <p14:creationId xmlns:p14="http://schemas.microsoft.com/office/powerpoint/2010/main" val="3053515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Orientation Phase</a:t>
            </a:r>
          </a:p>
        </p:txBody>
      </p:sp>
      <p:sp>
        <p:nvSpPr>
          <p:cNvPr id="3" name="Content Placeholder 2"/>
          <p:cNvSpPr>
            <a:spLocks noGrp="1"/>
          </p:cNvSpPr>
          <p:nvPr>
            <p:ph idx="1"/>
          </p:nvPr>
        </p:nvSpPr>
        <p:spPr>
          <a:xfrm>
            <a:off x="1608082" y="1825624"/>
            <a:ext cx="6907267" cy="4895851"/>
          </a:xfrm>
        </p:spPr>
        <p:txBody>
          <a:bodyPr/>
          <a:lstStyle/>
          <a:p>
            <a:pPr lvl="1">
              <a:spcAft>
                <a:spcPts val="1200"/>
              </a:spcAft>
            </a:pPr>
            <a:r>
              <a:rPr lang="en-US" sz="2800"/>
              <a:t>Getting to know each other.</a:t>
            </a:r>
          </a:p>
          <a:p>
            <a:pPr lvl="1">
              <a:spcAft>
                <a:spcPts val="1200"/>
              </a:spcAft>
            </a:pPr>
            <a:r>
              <a:rPr lang="en-US" sz="2800"/>
              <a:t>Sharing information about yourself.</a:t>
            </a:r>
          </a:p>
          <a:p>
            <a:pPr lvl="1">
              <a:spcAft>
                <a:spcPts val="1200"/>
              </a:spcAft>
            </a:pPr>
            <a:r>
              <a:rPr lang="en-US" sz="2800"/>
              <a:t>Building rapport.</a:t>
            </a:r>
          </a:p>
          <a:p>
            <a:pPr lvl="1">
              <a:spcAft>
                <a:spcPts val="1200"/>
              </a:spcAft>
            </a:pPr>
            <a:r>
              <a:rPr lang="en-US" sz="2800"/>
              <a:t>Defining clear roles and expectations.</a:t>
            </a:r>
          </a:p>
          <a:p>
            <a:pPr lvl="1">
              <a:spcAft>
                <a:spcPts val="1200"/>
              </a:spcAft>
            </a:pPr>
            <a:r>
              <a:rPr lang="en-US" sz="2800"/>
              <a:t>Establishing the purpose and expected benefits of the mentoring journey.</a:t>
            </a:r>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Phase</a:t>
            </a:r>
          </a:p>
        </p:txBody>
      </p:sp>
      <p:sp>
        <p:nvSpPr>
          <p:cNvPr id="3" name="Content Placeholder 2"/>
          <p:cNvSpPr>
            <a:spLocks noGrp="1"/>
          </p:cNvSpPr>
          <p:nvPr>
            <p:ph idx="1"/>
          </p:nvPr>
        </p:nvSpPr>
        <p:spPr>
          <a:xfrm>
            <a:off x="2364828" y="1825624"/>
            <a:ext cx="6526923" cy="4895851"/>
          </a:xfrm>
        </p:spPr>
        <p:txBody>
          <a:bodyPr/>
          <a:lstStyle/>
          <a:p>
            <a:pPr lvl="1">
              <a:spcAft>
                <a:spcPts val="1200"/>
              </a:spcAft>
            </a:pPr>
            <a:r>
              <a:rPr lang="en-US" sz="2800"/>
              <a:t>Establishing how the mentoring pair will work together.</a:t>
            </a:r>
          </a:p>
          <a:p>
            <a:pPr lvl="1">
              <a:spcAft>
                <a:spcPts val="1200"/>
              </a:spcAft>
            </a:pPr>
            <a:r>
              <a:rPr lang="en-US" sz="2800"/>
              <a:t>The mentoring pair identifies more specific needs and goals, and starts working towards them.</a:t>
            </a:r>
          </a:p>
          <a:p>
            <a:pPr lvl="1">
              <a:spcAft>
                <a:spcPts val="1200"/>
              </a:spcAft>
            </a:pPr>
            <a:r>
              <a:rPr lang="en-US" sz="2800"/>
              <a:t>Giving and receiving feedback.</a:t>
            </a:r>
          </a:p>
          <a:p>
            <a:pPr lvl="1">
              <a:spcAft>
                <a:spcPts val="1200"/>
              </a:spcAft>
            </a:pPr>
            <a:r>
              <a:rPr lang="en-US" sz="2800"/>
              <a:t>Reviewing and revising goals.</a:t>
            </a:r>
          </a:p>
          <a:p>
            <a:pPr lvl="1">
              <a:spcAft>
                <a:spcPts val="1200"/>
              </a:spcAft>
            </a:pPr>
            <a:r>
              <a:rPr lang="en-US" sz="2800"/>
              <a:t>Developing desired outcomes.</a:t>
            </a:r>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Separation Phase       </a:t>
            </a:r>
          </a:p>
        </p:txBody>
      </p:sp>
      <p:sp>
        <p:nvSpPr>
          <p:cNvPr id="3" name="Content Placeholder 2"/>
          <p:cNvSpPr>
            <a:spLocks noGrp="1"/>
          </p:cNvSpPr>
          <p:nvPr>
            <p:ph idx="1"/>
          </p:nvPr>
        </p:nvSpPr>
        <p:spPr>
          <a:xfrm>
            <a:off x="628650" y="1825624"/>
            <a:ext cx="8277606" cy="4895851"/>
          </a:xfrm>
        </p:spPr>
        <p:txBody>
          <a:bodyPr>
            <a:normAutofit/>
          </a:bodyPr>
          <a:lstStyle/>
          <a:p>
            <a:pPr lvl="1">
              <a:spcAft>
                <a:spcPts val="1200"/>
              </a:spcAft>
            </a:pPr>
            <a:r>
              <a:rPr lang="en-US" sz="2800"/>
              <a:t>Confirming that the mentoring relationship has achieved its goals.</a:t>
            </a:r>
          </a:p>
          <a:p>
            <a:pPr lvl="1"/>
            <a:r>
              <a:rPr lang="en-US" sz="2800"/>
              <a:t>Some pairings at this point may choose to continue the relationship as colleagues and friends.</a:t>
            </a:r>
          </a:p>
          <a:p>
            <a:pPr lvl="1"/>
            <a:endParaRPr lang="en-US" sz="2800"/>
          </a:p>
          <a:p>
            <a:pPr lvl="1"/>
            <a:endParaRPr lang="en-US" sz="2800"/>
          </a:p>
          <a:p>
            <a:endParaRPr lang="en-US"/>
          </a:p>
        </p:txBody>
      </p:sp>
      <p:pic>
        <p:nvPicPr>
          <p:cNvPr id="6" name="Picture 5" descr="Image result for mentor quote winston churchill"/>
          <p:cNvPicPr/>
          <p:nvPr/>
        </p:nvPicPr>
        <p:blipFill>
          <a:blip r:embed="rId3" cstate="print"/>
          <a:srcRect/>
          <a:stretch>
            <a:fillRect/>
          </a:stretch>
        </p:blipFill>
        <p:spPr bwMode="auto">
          <a:xfrm>
            <a:off x="6156960" y="205740"/>
            <a:ext cx="2228850" cy="1205100"/>
          </a:xfrm>
          <a:prstGeom prst="rect">
            <a:avLst/>
          </a:prstGeom>
          <a:noFill/>
          <a:ln w="9525">
            <a:noFill/>
            <a:miter lim="800000"/>
            <a:headEnd/>
            <a:tailEnd/>
          </a:ln>
        </p:spPr>
      </p:pic>
      <p:pic>
        <p:nvPicPr>
          <p:cNvPr id="7" name="Picture 6" descr="https://s-media-cache-ak0.pinimg.com/736x/34/22/ac/3422acc27804d2eeefc6b91e19a961ad.jpg"/>
          <p:cNvPicPr/>
          <p:nvPr/>
        </p:nvPicPr>
        <p:blipFill>
          <a:blip r:embed="rId4" cstate="print"/>
          <a:srcRect/>
          <a:stretch>
            <a:fillRect/>
          </a:stretch>
        </p:blipFill>
        <p:spPr bwMode="auto">
          <a:xfrm>
            <a:off x="3413760" y="3957573"/>
            <a:ext cx="3870960" cy="1701155"/>
          </a:xfrm>
          <a:prstGeom prst="rect">
            <a:avLst/>
          </a:prstGeom>
          <a:noFill/>
          <a:ln w="9525">
            <a:noFill/>
            <a:miter lim="800000"/>
            <a:headEnd/>
            <a:tailEnd/>
          </a:ln>
        </p:spPr>
      </p:pic>
    </p:spTree>
    <p:extLst>
      <p:ext uri="{BB962C8B-B14F-4D97-AF65-F5344CB8AC3E}">
        <p14:creationId xmlns:p14="http://schemas.microsoft.com/office/powerpoint/2010/main" val="3856635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 for the Phases</a:t>
            </a:r>
          </a:p>
        </p:txBody>
      </p:sp>
      <p:sp>
        <p:nvSpPr>
          <p:cNvPr id="3" name="Content Placeholder 2"/>
          <p:cNvSpPr>
            <a:spLocks noGrp="1"/>
          </p:cNvSpPr>
          <p:nvPr>
            <p:ph idx="1"/>
          </p:nvPr>
        </p:nvSpPr>
        <p:spPr>
          <a:xfrm>
            <a:off x="2002220" y="1825624"/>
            <a:ext cx="6513129" cy="4895851"/>
          </a:xfrm>
        </p:spPr>
        <p:txBody>
          <a:bodyPr/>
          <a:lstStyle/>
          <a:p>
            <a:pPr marL="600065" indent="-342900">
              <a:spcBef>
                <a:spcPts val="0"/>
              </a:spcBef>
              <a:spcAft>
                <a:spcPts val="1200"/>
              </a:spcAft>
            </a:pPr>
            <a:r>
              <a:rPr lang="en-US"/>
              <a:t>Material support related to these phases included:</a:t>
            </a:r>
          </a:p>
          <a:p>
            <a:pPr marL="1057265" lvl="1" indent="-342900">
              <a:spcBef>
                <a:spcPts val="0"/>
              </a:spcBef>
              <a:spcAft>
                <a:spcPts val="1200"/>
              </a:spcAft>
            </a:pPr>
            <a:r>
              <a:rPr lang="en-US" sz="2800"/>
              <a:t>Definition of terms</a:t>
            </a:r>
          </a:p>
          <a:p>
            <a:pPr marL="1057265" lvl="1" indent="-342900">
              <a:spcBef>
                <a:spcPts val="0"/>
              </a:spcBef>
              <a:spcAft>
                <a:spcPts val="1200"/>
              </a:spcAft>
            </a:pPr>
            <a:r>
              <a:rPr lang="en-US" sz="2800"/>
              <a:t>Descriptions of the phases of the mentoring relationship</a:t>
            </a:r>
          </a:p>
          <a:p>
            <a:pPr marL="1057265" lvl="1" indent="-342900">
              <a:spcBef>
                <a:spcPts val="0"/>
              </a:spcBef>
              <a:spcAft>
                <a:spcPts val="1200"/>
              </a:spcAft>
            </a:pPr>
            <a:r>
              <a:rPr lang="en-US" sz="2800"/>
              <a:t>Checklists to help participants formulate goals</a:t>
            </a:r>
          </a:p>
          <a:p>
            <a:pPr marL="1057265" lvl="1" indent="-342900">
              <a:spcBef>
                <a:spcPts val="0"/>
              </a:spcBef>
              <a:spcAft>
                <a:spcPts val="1200"/>
              </a:spcAft>
            </a:pPr>
            <a:r>
              <a:rPr lang="en-US" sz="2800"/>
              <a:t>Prepare for the meeting materials and evaluation of progress</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Organization of Nurse Leaders of NJ</a:t>
            </a:r>
          </a:p>
        </p:txBody>
      </p:sp>
      <p:sp>
        <p:nvSpPr>
          <p:cNvPr id="3" name="Content Placeholder 2"/>
          <p:cNvSpPr>
            <a:spLocks noGrp="1"/>
          </p:cNvSpPr>
          <p:nvPr>
            <p:ph idx="1"/>
          </p:nvPr>
        </p:nvSpPr>
        <p:spPr>
          <a:xfrm>
            <a:off x="2275648" y="1767568"/>
            <a:ext cx="6760564" cy="4895851"/>
          </a:xfrm>
        </p:spPr>
        <p:txBody>
          <a:bodyPr/>
          <a:lstStyle/>
          <a:p>
            <a:r>
              <a:rPr lang="en-US"/>
              <a:t>Established 1971 as the Organization of Nurse Executives  of New Jersey (ONE NJ) </a:t>
            </a:r>
          </a:p>
          <a:p>
            <a:r>
              <a:rPr lang="en-US"/>
              <a:t>Voice of Nursing Leadership in NJ</a:t>
            </a:r>
          </a:p>
          <a:p>
            <a:r>
              <a:rPr lang="en-US"/>
              <a:t>Membership:  nearly 600 current &amp; aspiring   Nurse Leaders</a:t>
            </a:r>
          </a:p>
          <a:p>
            <a:r>
              <a:rPr lang="en-US"/>
              <a:t>Represents 90% of NJ hospitals </a:t>
            </a:r>
          </a:p>
          <a:p>
            <a:r>
              <a:rPr lang="en-US"/>
              <a:t>Headquarters:  New Jersey Hospital Association (NJHA) in Princeton, NJ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086" y="1825624"/>
            <a:ext cx="7766594" cy="2541423"/>
          </a:xfrm>
        </p:spPr>
        <p:txBody>
          <a:bodyPr>
            <a:normAutofit/>
          </a:bodyPr>
          <a:lstStyle/>
          <a:p>
            <a:pPr lvl="1"/>
            <a:endParaRPr lang="en-US" sz="2800"/>
          </a:p>
          <a:p>
            <a:pPr lvl="1"/>
            <a:r>
              <a:rPr lang="en-US" sz="2800"/>
              <a:t>The Committee recognized that not all users of the toolkit would have the same level of experience in mentoring.</a:t>
            </a:r>
          </a:p>
          <a:p>
            <a:pPr lvl="1"/>
            <a:r>
              <a:rPr lang="en-US" sz="2800"/>
              <a:t>Supplemental resources were added to assist less experienced mentors and mentees.</a:t>
            </a:r>
          </a:p>
        </p:txBody>
      </p:sp>
      <p:sp>
        <p:nvSpPr>
          <p:cNvPr id="2" name="Title 1"/>
          <p:cNvSpPr>
            <a:spLocks noGrp="1"/>
          </p:cNvSpPr>
          <p:nvPr>
            <p:ph type="title"/>
          </p:nvPr>
        </p:nvSpPr>
        <p:spPr/>
        <p:txBody>
          <a:bodyPr>
            <a:normAutofit/>
          </a:bodyPr>
          <a:lstStyle/>
          <a:p>
            <a:r>
              <a:rPr lang="en-US" b="1"/>
              <a:t>Supplemental Resources </a:t>
            </a:r>
          </a:p>
        </p:txBody>
      </p:sp>
      <p:pic>
        <p:nvPicPr>
          <p:cNvPr id="4" name="Picture 3" descr="http://missionpromise.org/redesign/wp-content/uploads/2014/07/Mentoring-For-Success-Logo.jpg"/>
          <p:cNvPicPr/>
          <p:nvPr/>
        </p:nvPicPr>
        <p:blipFill>
          <a:blip r:embed="rId3" cstate="print"/>
          <a:srcRect/>
          <a:stretch>
            <a:fillRect/>
          </a:stretch>
        </p:blipFill>
        <p:spPr bwMode="auto">
          <a:xfrm>
            <a:off x="3812986" y="4473120"/>
            <a:ext cx="2489841" cy="2116365"/>
          </a:xfrm>
          <a:prstGeom prst="rect">
            <a:avLst/>
          </a:prstGeom>
          <a:noFill/>
          <a:ln w="9525">
            <a:noFill/>
            <a:miter lim="800000"/>
            <a:headEnd/>
            <a:tailEnd/>
          </a:ln>
        </p:spPr>
      </p:pic>
    </p:spTree>
    <p:extLst>
      <p:ext uri="{BB962C8B-B14F-4D97-AF65-F5344CB8AC3E}">
        <p14:creationId xmlns:p14="http://schemas.microsoft.com/office/powerpoint/2010/main" val="2189635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Toolkit Table of Contents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27"/>
          <a:stretch/>
        </p:blipFill>
        <p:spPr bwMode="auto">
          <a:xfrm>
            <a:off x="1685580" y="1700783"/>
            <a:ext cx="6384798" cy="42363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907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462" y="1825624"/>
            <a:ext cx="7855642" cy="4895851"/>
          </a:xfrm>
        </p:spPr>
        <p:txBody>
          <a:bodyPr>
            <a:normAutofit/>
          </a:bodyPr>
          <a:lstStyle/>
          <a:p>
            <a:pPr lvl="1">
              <a:spcAft>
                <a:spcPts val="1200"/>
              </a:spcAft>
            </a:pPr>
            <a:r>
              <a:rPr lang="en-US" sz="2800"/>
              <a:t>Collaboration with the ONL NJ Education Committee.</a:t>
            </a:r>
          </a:p>
          <a:p>
            <a:pPr lvl="1"/>
            <a:r>
              <a:rPr lang="en-US" sz="2800"/>
              <a:t>Development of a 2-day educational program:</a:t>
            </a:r>
          </a:p>
          <a:p>
            <a:pPr lvl="2"/>
            <a:r>
              <a:rPr lang="en-US" sz="2800"/>
              <a:t>“Mentor-Mentee Relationships for Successful Professional Growth for Nurse Leaders and Aspiring Nurse Leaders”</a:t>
            </a:r>
          </a:p>
        </p:txBody>
      </p:sp>
      <p:sp>
        <p:nvSpPr>
          <p:cNvPr id="2" name="Title 1"/>
          <p:cNvSpPr>
            <a:spLocks noGrp="1"/>
          </p:cNvSpPr>
          <p:nvPr>
            <p:ph type="title"/>
          </p:nvPr>
        </p:nvSpPr>
        <p:spPr/>
        <p:txBody>
          <a:bodyPr/>
          <a:lstStyle/>
          <a:p>
            <a:r>
              <a:rPr lang="en-US" b="1"/>
              <a:t>Education </a:t>
            </a:r>
            <a:r>
              <a:rPr lang="en-US"/>
              <a:t>Workshop Program</a:t>
            </a:r>
            <a:endParaRPr lang="en-US" b="1"/>
          </a:p>
        </p:txBody>
      </p:sp>
    </p:spTree>
    <p:extLst>
      <p:ext uri="{BB962C8B-B14F-4D97-AF65-F5344CB8AC3E}">
        <p14:creationId xmlns:p14="http://schemas.microsoft.com/office/powerpoint/2010/main" val="1843455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3944" y="1791944"/>
            <a:ext cx="7516819" cy="4895851"/>
          </a:xfrm>
        </p:spPr>
        <p:txBody>
          <a:bodyPr>
            <a:normAutofit/>
          </a:bodyPr>
          <a:lstStyle/>
          <a:p>
            <a:pPr lvl="1">
              <a:spcAft>
                <a:spcPts val="1200"/>
              </a:spcAft>
            </a:pPr>
            <a:r>
              <a:rPr lang="en-US" sz="2800"/>
              <a:t>Guest Speaker/Facilitator: </a:t>
            </a:r>
          </a:p>
          <a:p>
            <a:pPr marL="457200" lvl="1" indent="0">
              <a:spcAft>
                <a:spcPts val="1200"/>
              </a:spcAft>
              <a:buNone/>
            </a:pPr>
            <a:r>
              <a:rPr lang="en-US" sz="2800"/>
              <a:t>	Karren Kowalski PhD, RN, NEA-BC, FAAN</a:t>
            </a:r>
          </a:p>
          <a:p>
            <a:pPr lvl="1">
              <a:spcAft>
                <a:spcPts val="1200"/>
              </a:spcAft>
            </a:pPr>
            <a:r>
              <a:rPr lang="en-US" sz="2800"/>
              <a:t>Evening Session</a:t>
            </a:r>
          </a:p>
          <a:p>
            <a:pPr lvl="1">
              <a:spcAft>
                <a:spcPts val="1200"/>
              </a:spcAft>
            </a:pPr>
            <a:r>
              <a:rPr lang="en-US" sz="2800"/>
              <a:t>Full Day Session</a:t>
            </a:r>
          </a:p>
        </p:txBody>
      </p:sp>
      <p:sp>
        <p:nvSpPr>
          <p:cNvPr id="2" name="Title 1"/>
          <p:cNvSpPr>
            <a:spLocks noGrp="1"/>
          </p:cNvSpPr>
          <p:nvPr>
            <p:ph type="title"/>
          </p:nvPr>
        </p:nvSpPr>
        <p:spPr/>
        <p:txBody>
          <a:bodyPr>
            <a:normAutofit/>
          </a:bodyPr>
          <a:lstStyle/>
          <a:p>
            <a:r>
              <a:rPr lang="en-US" b="1"/>
              <a:t>Workshop Structure</a:t>
            </a:r>
            <a:endParaRPr lang="en-US" sz="600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080" y="2955138"/>
            <a:ext cx="2285996" cy="288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146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882" y="1825624"/>
            <a:ext cx="7663933" cy="4895851"/>
          </a:xfrm>
        </p:spPr>
        <p:txBody>
          <a:bodyPr>
            <a:normAutofit/>
          </a:bodyPr>
          <a:lstStyle/>
          <a:p>
            <a:pPr lvl="1">
              <a:lnSpc>
                <a:spcPct val="100000"/>
              </a:lnSpc>
              <a:spcAft>
                <a:spcPts val="600"/>
              </a:spcAft>
            </a:pPr>
            <a:r>
              <a:rPr lang="en-US" sz="2800"/>
              <a:t>Principles of Trust, Self Reflection, Self Awareness and Authenticity.</a:t>
            </a:r>
          </a:p>
          <a:p>
            <a:pPr lvl="1">
              <a:lnSpc>
                <a:spcPct val="100000"/>
              </a:lnSpc>
              <a:spcAft>
                <a:spcPts val="600"/>
              </a:spcAft>
            </a:pPr>
            <a:r>
              <a:rPr lang="en-US" sz="2800"/>
              <a:t>“What will be your legacy?”</a:t>
            </a:r>
          </a:p>
        </p:txBody>
      </p:sp>
      <p:sp>
        <p:nvSpPr>
          <p:cNvPr id="2" name="Title 1"/>
          <p:cNvSpPr>
            <a:spLocks noGrp="1"/>
          </p:cNvSpPr>
          <p:nvPr>
            <p:ph type="title"/>
          </p:nvPr>
        </p:nvSpPr>
        <p:spPr/>
        <p:txBody>
          <a:bodyPr/>
          <a:lstStyle/>
          <a:p>
            <a:r>
              <a:rPr lang="en-US" b="1"/>
              <a:t>Evening Session        </a:t>
            </a:r>
          </a:p>
        </p:txBody>
      </p:sp>
      <p:pic>
        <p:nvPicPr>
          <p:cNvPr id="4" name="Picture 3" descr="http://www.theridgeroanoke.com/wp-content/uploads/2014/10/LegacyTitleSlide.jpg"/>
          <p:cNvPicPr/>
          <p:nvPr/>
        </p:nvPicPr>
        <p:blipFill>
          <a:blip r:embed="rId3" cstate="print"/>
          <a:srcRect/>
          <a:stretch>
            <a:fillRect/>
          </a:stretch>
        </p:blipFill>
        <p:spPr bwMode="auto">
          <a:xfrm>
            <a:off x="3556000" y="3659946"/>
            <a:ext cx="3872230" cy="1854378"/>
          </a:xfrm>
          <a:prstGeom prst="rect">
            <a:avLst/>
          </a:prstGeom>
          <a:noFill/>
          <a:ln w="9525">
            <a:noFill/>
            <a:miter lim="800000"/>
            <a:headEnd/>
            <a:tailEnd/>
          </a:ln>
        </p:spPr>
      </p:pic>
      <p:pic>
        <p:nvPicPr>
          <p:cNvPr id="6" name="Picture 5" descr="https://preshinspires.files.wordpress.com/2014/05/wpid-tracy-humphreys-leaving-behind-a-legacy.jpg"/>
          <p:cNvPicPr/>
          <p:nvPr/>
        </p:nvPicPr>
        <p:blipFill>
          <a:blip r:embed="rId4" cstate="print"/>
          <a:srcRect/>
          <a:stretch>
            <a:fillRect/>
          </a:stretch>
        </p:blipFill>
        <p:spPr bwMode="auto">
          <a:xfrm>
            <a:off x="5791200" y="304800"/>
            <a:ext cx="2286000" cy="1171572"/>
          </a:xfrm>
          <a:prstGeom prst="rect">
            <a:avLst/>
          </a:prstGeom>
          <a:noFill/>
          <a:ln w="9525">
            <a:noFill/>
            <a:miter lim="800000"/>
            <a:headEnd/>
            <a:tailEnd/>
          </a:ln>
        </p:spPr>
      </p:pic>
    </p:spTree>
    <p:extLst>
      <p:ext uri="{BB962C8B-B14F-4D97-AF65-F5344CB8AC3E}">
        <p14:creationId xmlns:p14="http://schemas.microsoft.com/office/powerpoint/2010/main" val="2109541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5116" y="1770942"/>
            <a:ext cx="6479503" cy="3290155"/>
          </a:xfrm>
        </p:spPr>
        <p:txBody>
          <a:bodyPr>
            <a:normAutofit/>
          </a:bodyPr>
          <a:lstStyle/>
          <a:p>
            <a:pPr lvl="1">
              <a:lnSpc>
                <a:spcPct val="100000"/>
              </a:lnSpc>
              <a:spcAft>
                <a:spcPts val="600"/>
              </a:spcAft>
            </a:pPr>
            <a:r>
              <a:rPr lang="en-US" sz="2800"/>
              <a:t>Didactic Instruction</a:t>
            </a:r>
          </a:p>
          <a:p>
            <a:pPr lvl="1">
              <a:lnSpc>
                <a:spcPct val="100000"/>
              </a:lnSpc>
              <a:spcAft>
                <a:spcPts val="600"/>
              </a:spcAft>
            </a:pPr>
            <a:r>
              <a:rPr lang="en-US" sz="2800"/>
              <a:t>Networking</a:t>
            </a:r>
          </a:p>
          <a:p>
            <a:pPr lvl="1">
              <a:lnSpc>
                <a:spcPct val="100000"/>
              </a:lnSpc>
              <a:spcAft>
                <a:spcPts val="1200"/>
              </a:spcAft>
            </a:pPr>
            <a:r>
              <a:rPr lang="en-US" sz="2800"/>
              <a:t>Seating Importance</a:t>
            </a:r>
          </a:p>
        </p:txBody>
      </p:sp>
      <p:sp>
        <p:nvSpPr>
          <p:cNvPr id="3" name="Title 2"/>
          <p:cNvSpPr>
            <a:spLocks noGrp="1"/>
          </p:cNvSpPr>
          <p:nvPr>
            <p:ph type="title"/>
          </p:nvPr>
        </p:nvSpPr>
        <p:spPr/>
        <p:txBody>
          <a:bodyPr/>
          <a:lstStyle/>
          <a:p>
            <a:r>
              <a:rPr lang="en-US" b="1"/>
              <a:t>Day Session</a:t>
            </a:r>
          </a:p>
        </p:txBody>
      </p:sp>
      <p:pic>
        <p:nvPicPr>
          <p:cNvPr id="4" name="Picture 3" descr="http://www.weddingbusinesscards.net/i/l/vintage_floral_wedding_seating_placecards_business_card-p240216047877274590z74ok_375.jpg"/>
          <p:cNvPicPr/>
          <p:nvPr/>
        </p:nvPicPr>
        <p:blipFill>
          <a:blip r:embed="rId3" cstate="print"/>
          <a:srcRect/>
          <a:stretch>
            <a:fillRect/>
          </a:stretch>
        </p:blipFill>
        <p:spPr bwMode="auto">
          <a:xfrm>
            <a:off x="4914901" y="2214562"/>
            <a:ext cx="3638550" cy="3638550"/>
          </a:xfrm>
          <a:prstGeom prst="rect">
            <a:avLst/>
          </a:prstGeom>
          <a:noFill/>
          <a:ln w="9525">
            <a:noFill/>
            <a:miter lim="800000"/>
            <a:headEnd/>
            <a:tailEnd/>
          </a:ln>
        </p:spPr>
      </p:pic>
    </p:spTree>
    <p:extLst>
      <p:ext uri="{BB962C8B-B14F-4D97-AF65-F5344CB8AC3E}">
        <p14:creationId xmlns:p14="http://schemas.microsoft.com/office/powerpoint/2010/main" val="952368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1846" y="1825624"/>
            <a:ext cx="7886700" cy="4895851"/>
          </a:xfrm>
        </p:spPr>
        <p:txBody>
          <a:bodyPr>
            <a:normAutofit/>
          </a:bodyPr>
          <a:lstStyle/>
          <a:p>
            <a:pPr marL="457200" lvl="1" indent="0">
              <a:spcAft>
                <a:spcPts val="600"/>
              </a:spcAft>
              <a:buNone/>
            </a:pPr>
            <a:r>
              <a:rPr lang="en-US" sz="2800"/>
              <a:t>Coaching model for nurses consists of 3 components:</a:t>
            </a:r>
          </a:p>
          <a:p>
            <a:pPr marL="1200140" lvl="2" indent="-342900">
              <a:spcAft>
                <a:spcPts val="600"/>
              </a:spcAft>
            </a:pPr>
            <a:r>
              <a:rPr lang="en-US" sz="2800"/>
              <a:t>The Foundation</a:t>
            </a:r>
          </a:p>
          <a:p>
            <a:pPr marL="1200140" lvl="2" indent="-342900">
              <a:spcAft>
                <a:spcPts val="600"/>
              </a:spcAft>
            </a:pPr>
            <a:r>
              <a:rPr lang="en-US" sz="2800"/>
              <a:t>Learning Process</a:t>
            </a:r>
          </a:p>
          <a:p>
            <a:pPr marL="1200140" lvl="2" indent="-342900">
              <a:spcAft>
                <a:spcPts val="600"/>
              </a:spcAft>
            </a:pPr>
            <a:r>
              <a:rPr lang="en-US" sz="2800"/>
              <a:t>Taking Action Phase</a:t>
            </a:r>
          </a:p>
          <a:p>
            <a:pPr marL="0" indent="0">
              <a:buNone/>
            </a:pPr>
            <a:r>
              <a:rPr lang="en-US" sz="1200"/>
              <a:t>	                                      </a:t>
            </a:r>
          </a:p>
          <a:p>
            <a:pPr marL="0" indent="0">
              <a:buNone/>
            </a:pPr>
            <a:r>
              <a:rPr lang="en-US" sz="2400"/>
              <a:t>                          (Kowalski &amp; Casper, 2007)</a:t>
            </a:r>
          </a:p>
        </p:txBody>
      </p:sp>
      <p:sp>
        <p:nvSpPr>
          <p:cNvPr id="3" name="Title 2"/>
          <p:cNvSpPr>
            <a:spLocks noGrp="1"/>
          </p:cNvSpPr>
          <p:nvPr>
            <p:ph type="title"/>
          </p:nvPr>
        </p:nvSpPr>
        <p:spPr/>
        <p:txBody>
          <a:bodyPr/>
          <a:lstStyle/>
          <a:p>
            <a:r>
              <a:rPr lang="en-US" b="1"/>
              <a:t>Curriculum Content</a:t>
            </a:r>
          </a:p>
        </p:txBody>
      </p:sp>
      <p:pic>
        <p:nvPicPr>
          <p:cNvPr id="4098" name="Picture 2" descr="C:\Users\bkempin\AppData\Local\Microsoft\Windows\Temporary Internet Files\Content.IE5\0O97C061\book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95" y="3958292"/>
            <a:ext cx="2134603" cy="157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67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2054" y="1794094"/>
            <a:ext cx="7443295" cy="3390554"/>
          </a:xfrm>
        </p:spPr>
        <p:txBody>
          <a:bodyPr>
            <a:normAutofit lnSpcReduction="10000"/>
          </a:bodyPr>
          <a:lstStyle/>
          <a:p>
            <a:pPr marL="457200" lvl="1" indent="0">
              <a:spcAft>
                <a:spcPts val="600"/>
              </a:spcAft>
              <a:buNone/>
            </a:pPr>
            <a:r>
              <a:rPr lang="en-US" sz="2800"/>
              <a:t>Four Behaviors:</a:t>
            </a:r>
          </a:p>
          <a:p>
            <a:pPr lvl="2">
              <a:spcAft>
                <a:spcPts val="600"/>
              </a:spcAft>
            </a:pPr>
            <a:r>
              <a:rPr lang="en-US" sz="2800"/>
              <a:t>Building Relationships</a:t>
            </a:r>
          </a:p>
          <a:p>
            <a:pPr lvl="2">
              <a:spcAft>
                <a:spcPts val="600"/>
              </a:spcAft>
            </a:pPr>
            <a:r>
              <a:rPr lang="en-US" sz="2800"/>
              <a:t>Setting Realistic Expectations</a:t>
            </a:r>
          </a:p>
          <a:p>
            <a:pPr lvl="2">
              <a:spcAft>
                <a:spcPts val="600"/>
              </a:spcAft>
            </a:pPr>
            <a:r>
              <a:rPr lang="en-US" sz="2800"/>
              <a:t>Observing Behaviors</a:t>
            </a:r>
          </a:p>
          <a:p>
            <a:pPr lvl="2">
              <a:spcAft>
                <a:spcPts val="600"/>
              </a:spcAft>
            </a:pPr>
            <a:r>
              <a:rPr lang="en-US" sz="2800"/>
              <a:t>Using Self Reflection </a:t>
            </a:r>
          </a:p>
          <a:p>
            <a:pPr marL="0" indent="0">
              <a:buNone/>
            </a:pPr>
            <a:r>
              <a:rPr lang="en-US" sz="1200"/>
              <a:t>	                                                          </a:t>
            </a:r>
          </a:p>
          <a:p>
            <a:pPr marL="0" indent="0">
              <a:buNone/>
            </a:pPr>
            <a:r>
              <a:rPr lang="en-US" sz="2400"/>
              <a:t>                                   (Kowalski &amp; Casper, 2007)</a:t>
            </a:r>
          </a:p>
        </p:txBody>
      </p:sp>
      <p:sp>
        <p:nvSpPr>
          <p:cNvPr id="3" name="Title 2"/>
          <p:cNvSpPr>
            <a:spLocks noGrp="1"/>
          </p:cNvSpPr>
          <p:nvPr>
            <p:ph type="title"/>
          </p:nvPr>
        </p:nvSpPr>
        <p:spPr/>
        <p:txBody>
          <a:bodyPr>
            <a:normAutofit/>
          </a:bodyPr>
          <a:lstStyle/>
          <a:p>
            <a:r>
              <a:rPr lang="en-US" b="1"/>
              <a:t>The Foundation</a:t>
            </a:r>
          </a:p>
        </p:txBody>
      </p:sp>
      <p:pic>
        <p:nvPicPr>
          <p:cNvPr id="4" name="Picture 3" descr="http://www.joinspireme.com/wp-content/uploads/Screen-Shot-2013-07-22-at-2.40.18-PM-300x110.png"/>
          <p:cNvPicPr/>
          <p:nvPr/>
        </p:nvPicPr>
        <p:blipFill>
          <a:blip r:embed="rId3" cstate="print"/>
          <a:srcRect/>
          <a:stretch>
            <a:fillRect/>
          </a:stretch>
        </p:blipFill>
        <p:spPr bwMode="auto">
          <a:xfrm>
            <a:off x="5359400" y="363220"/>
            <a:ext cx="3276600" cy="1051560"/>
          </a:xfrm>
          <a:prstGeom prst="rect">
            <a:avLst/>
          </a:prstGeom>
          <a:noFill/>
          <a:ln w="9525">
            <a:noFill/>
            <a:miter lim="800000"/>
            <a:headEnd/>
            <a:tailEnd/>
          </a:ln>
        </p:spPr>
      </p:pic>
    </p:spTree>
    <p:extLst>
      <p:ext uri="{BB962C8B-B14F-4D97-AF65-F5344CB8AC3E}">
        <p14:creationId xmlns:p14="http://schemas.microsoft.com/office/powerpoint/2010/main" val="178089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9972" y="1707524"/>
            <a:ext cx="7028267" cy="4428100"/>
          </a:xfrm>
        </p:spPr>
        <p:txBody>
          <a:bodyPr>
            <a:normAutofit/>
          </a:bodyPr>
          <a:lstStyle/>
          <a:p>
            <a:pPr marL="0" indent="0">
              <a:lnSpc>
                <a:spcPct val="100000"/>
              </a:lnSpc>
              <a:spcBef>
                <a:spcPts val="0"/>
              </a:spcBef>
              <a:spcAft>
                <a:spcPts val="600"/>
              </a:spcAft>
              <a:buNone/>
            </a:pPr>
            <a:r>
              <a:rPr lang="en-US"/>
              <a:t>Incorporates:</a:t>
            </a:r>
          </a:p>
          <a:p>
            <a:pPr lvl="1">
              <a:lnSpc>
                <a:spcPct val="100000"/>
              </a:lnSpc>
              <a:spcBef>
                <a:spcPts val="0"/>
              </a:spcBef>
              <a:spcAft>
                <a:spcPts val="600"/>
              </a:spcAft>
            </a:pPr>
            <a:r>
              <a:rPr lang="en-US" sz="2800"/>
              <a:t>The art of being present</a:t>
            </a:r>
          </a:p>
          <a:p>
            <a:pPr lvl="1">
              <a:lnSpc>
                <a:spcPct val="100000"/>
              </a:lnSpc>
              <a:spcBef>
                <a:spcPts val="0"/>
              </a:spcBef>
              <a:spcAft>
                <a:spcPts val="600"/>
              </a:spcAft>
            </a:pPr>
            <a:r>
              <a:rPr lang="en-US" sz="2800"/>
              <a:t>Being purposeful and positive</a:t>
            </a:r>
          </a:p>
          <a:p>
            <a:pPr lvl="1">
              <a:lnSpc>
                <a:spcPct val="100000"/>
              </a:lnSpc>
              <a:spcBef>
                <a:spcPts val="0"/>
              </a:spcBef>
              <a:spcAft>
                <a:spcPts val="600"/>
              </a:spcAft>
            </a:pPr>
            <a:r>
              <a:rPr lang="en-US" sz="2800"/>
              <a:t>Asking questions skillfully</a:t>
            </a:r>
          </a:p>
          <a:p>
            <a:pPr lvl="1">
              <a:lnSpc>
                <a:spcPct val="100000"/>
              </a:lnSpc>
              <a:spcBef>
                <a:spcPts val="0"/>
              </a:spcBef>
              <a:spcAft>
                <a:spcPts val="600"/>
              </a:spcAft>
            </a:pPr>
            <a:r>
              <a:rPr lang="en-US" sz="2800"/>
              <a:t>Listening actively</a:t>
            </a:r>
          </a:p>
          <a:p>
            <a:pPr lvl="1">
              <a:lnSpc>
                <a:spcPct val="100000"/>
              </a:lnSpc>
              <a:spcBef>
                <a:spcPts val="0"/>
              </a:spcBef>
              <a:spcAft>
                <a:spcPts val="600"/>
              </a:spcAft>
            </a:pPr>
            <a:r>
              <a:rPr lang="en-US" sz="2800"/>
              <a:t>Sharing perceptions gracefully</a:t>
            </a:r>
          </a:p>
          <a:p>
            <a:pPr marL="0" indent="0">
              <a:lnSpc>
                <a:spcPct val="100000"/>
              </a:lnSpc>
              <a:buNone/>
            </a:pPr>
            <a:r>
              <a:rPr lang="en-US" sz="1200"/>
              <a:t>	</a:t>
            </a:r>
            <a:r>
              <a:rPr lang="en-US" sz="2000"/>
              <a:t>                  </a:t>
            </a:r>
            <a:r>
              <a:rPr lang="en-US" sz="2400"/>
              <a:t>(Kowalski &amp; Casper, 2007)</a:t>
            </a:r>
          </a:p>
        </p:txBody>
      </p:sp>
      <p:sp>
        <p:nvSpPr>
          <p:cNvPr id="3" name="Title 2"/>
          <p:cNvSpPr>
            <a:spLocks noGrp="1"/>
          </p:cNvSpPr>
          <p:nvPr>
            <p:ph type="title"/>
          </p:nvPr>
        </p:nvSpPr>
        <p:spPr/>
        <p:txBody>
          <a:bodyPr>
            <a:normAutofit/>
          </a:bodyPr>
          <a:lstStyle/>
          <a:p>
            <a:r>
              <a:rPr lang="en-US" b="1"/>
              <a:t>The Learning Process </a:t>
            </a:r>
          </a:p>
        </p:txBody>
      </p:sp>
      <p:pic>
        <p:nvPicPr>
          <p:cNvPr id="4" name="Picture 3" descr="Image result for Listening"/>
          <p:cNvPicPr/>
          <p:nvPr/>
        </p:nvPicPr>
        <p:blipFill>
          <a:blip r:embed="rId3" cstate="print"/>
          <a:srcRect/>
          <a:stretch>
            <a:fillRect/>
          </a:stretch>
        </p:blipFill>
        <p:spPr bwMode="auto">
          <a:xfrm>
            <a:off x="7096100" y="304800"/>
            <a:ext cx="1458143" cy="1092200"/>
          </a:xfrm>
          <a:prstGeom prst="rect">
            <a:avLst/>
          </a:prstGeom>
          <a:noFill/>
          <a:ln w="9525">
            <a:noFill/>
            <a:miter lim="800000"/>
            <a:headEnd/>
            <a:tailEnd/>
          </a:ln>
        </p:spPr>
      </p:pic>
    </p:spTree>
    <p:extLst>
      <p:ext uri="{BB962C8B-B14F-4D97-AF65-F5344CB8AC3E}">
        <p14:creationId xmlns:p14="http://schemas.microsoft.com/office/powerpoint/2010/main" val="967548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0690" y="1802110"/>
            <a:ext cx="5905763" cy="3288536"/>
          </a:xfrm>
        </p:spPr>
        <p:txBody>
          <a:bodyPr>
            <a:normAutofit/>
          </a:bodyPr>
          <a:lstStyle/>
          <a:p>
            <a:r>
              <a:rPr lang="en-US"/>
              <a:t>Allow mentor to suggest options</a:t>
            </a:r>
          </a:p>
          <a:p>
            <a:r>
              <a:rPr lang="en-US"/>
              <a:t>Request behavior changes</a:t>
            </a:r>
          </a:p>
          <a:p>
            <a:r>
              <a:rPr lang="en-US"/>
              <a:t>Clarify the plan with follow up </a:t>
            </a:r>
          </a:p>
          <a:p>
            <a:r>
              <a:rPr lang="en-US"/>
              <a:t>Offer support</a:t>
            </a:r>
          </a:p>
          <a:p>
            <a:endParaRPr lang="en-US" sz="2400"/>
          </a:p>
          <a:p>
            <a:pPr marL="0" indent="0">
              <a:buNone/>
            </a:pPr>
            <a:r>
              <a:rPr lang="en-US" sz="2400"/>
              <a:t>                   (Kowalski &amp; Casper, 2007)</a:t>
            </a:r>
          </a:p>
        </p:txBody>
      </p:sp>
      <p:sp>
        <p:nvSpPr>
          <p:cNvPr id="3" name="Title 2"/>
          <p:cNvSpPr>
            <a:spLocks noGrp="1"/>
          </p:cNvSpPr>
          <p:nvPr>
            <p:ph type="title"/>
          </p:nvPr>
        </p:nvSpPr>
        <p:spPr/>
        <p:txBody>
          <a:bodyPr/>
          <a:lstStyle/>
          <a:p>
            <a:r>
              <a:rPr lang="en-US" b="1"/>
              <a:t>The Taking Action Phase</a:t>
            </a:r>
          </a:p>
        </p:txBody>
      </p:sp>
    </p:spTree>
    <p:extLst>
      <p:ext uri="{BB962C8B-B14F-4D97-AF65-F5344CB8AC3E}">
        <p14:creationId xmlns:p14="http://schemas.microsoft.com/office/powerpoint/2010/main" val="175757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a:t>
            </a:r>
          </a:p>
        </p:txBody>
      </p:sp>
      <p:sp>
        <p:nvSpPr>
          <p:cNvPr id="3" name="Content Placeholder 2"/>
          <p:cNvSpPr>
            <a:spLocks noGrp="1"/>
          </p:cNvSpPr>
          <p:nvPr>
            <p:ph idx="1"/>
          </p:nvPr>
        </p:nvSpPr>
        <p:spPr>
          <a:xfrm>
            <a:off x="2128345" y="1825624"/>
            <a:ext cx="6511158" cy="3581948"/>
          </a:xfrm>
        </p:spPr>
        <p:txBody>
          <a:bodyPr>
            <a:normAutofit fontScale="85000" lnSpcReduction="20000"/>
          </a:bodyPr>
          <a:lstStyle/>
          <a:p>
            <a:pPr marL="228600" lvl="1">
              <a:spcBef>
                <a:spcPts val="1000"/>
              </a:spcBef>
              <a:buNone/>
            </a:pPr>
            <a:r>
              <a:rPr lang="en-US" sz="2800"/>
              <a:t>Classic nursing definition of mentoring by Bowen (1985): </a:t>
            </a:r>
          </a:p>
          <a:p>
            <a:pPr marL="228600" lvl="2">
              <a:spcBef>
                <a:spcPts val="1000"/>
              </a:spcBef>
            </a:pPr>
            <a:r>
              <a:rPr lang="en-US" sz="2800"/>
              <a:t>senior person (the mentor) provides information, advice, and emotional support to the junior person  (the mentee).</a:t>
            </a:r>
          </a:p>
          <a:p>
            <a:pPr marL="228600" lvl="2">
              <a:spcBef>
                <a:spcPts val="1000"/>
              </a:spcBef>
            </a:pPr>
            <a:r>
              <a:rPr lang="en-US" sz="2800"/>
              <a:t>extended period of time and marked by substantial emotional commitment by both partners.  </a:t>
            </a:r>
          </a:p>
          <a:p>
            <a:pPr marL="228600" lvl="2">
              <a:spcBef>
                <a:spcPts val="1000"/>
              </a:spcBef>
            </a:pPr>
            <a:r>
              <a:rPr lang="en-US" sz="2800"/>
              <a:t>If the opportunity presents itself, the mentor also uses both formal and informal forms of influence to further the career of the mentee. </a:t>
            </a:r>
          </a:p>
          <a:p>
            <a:pPr marL="228600" lvl="2">
              <a:spcBef>
                <a:spcPts val="1000"/>
              </a:spcBef>
            </a:pPr>
            <a:endParaRPr lang="en-US" sz="2800"/>
          </a:p>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6910" y="1824106"/>
            <a:ext cx="7283354" cy="3394472"/>
          </a:xfrm>
        </p:spPr>
        <p:txBody>
          <a:bodyPr>
            <a:normAutofit/>
          </a:bodyPr>
          <a:lstStyle/>
          <a:p>
            <a:pPr lvl="1"/>
            <a:r>
              <a:rPr lang="en-US" sz="2800"/>
              <a:t>Discovery process</a:t>
            </a:r>
          </a:p>
          <a:p>
            <a:pPr lvl="1"/>
            <a:r>
              <a:rPr lang="en-US" sz="2800"/>
              <a:t>Coaching versus mentoring</a:t>
            </a:r>
          </a:p>
          <a:p>
            <a:pPr lvl="1"/>
            <a:r>
              <a:rPr lang="en-US" sz="2800"/>
              <a:t>Joy of being a mentor or mentee</a:t>
            </a:r>
          </a:p>
          <a:p>
            <a:pPr lvl="1"/>
            <a:r>
              <a:rPr lang="en-US" sz="2800"/>
              <a:t>Small group exercises</a:t>
            </a:r>
          </a:p>
          <a:p>
            <a:pPr lvl="1"/>
            <a:endParaRPr lang="en-US" sz="2800"/>
          </a:p>
        </p:txBody>
      </p:sp>
      <p:sp>
        <p:nvSpPr>
          <p:cNvPr id="3" name="Title 2"/>
          <p:cNvSpPr>
            <a:spLocks noGrp="1"/>
          </p:cNvSpPr>
          <p:nvPr>
            <p:ph type="title"/>
          </p:nvPr>
        </p:nvSpPr>
        <p:spPr/>
        <p:txBody>
          <a:bodyPr>
            <a:noAutofit/>
          </a:bodyPr>
          <a:lstStyle/>
          <a:p>
            <a:r>
              <a:rPr lang="en-US"/>
              <a:t>Additional P</a:t>
            </a:r>
            <a:r>
              <a:rPr lang="en-US" b="1"/>
              <a:t>rogram Content</a:t>
            </a:r>
          </a:p>
        </p:txBody>
      </p:sp>
      <p:pic>
        <p:nvPicPr>
          <p:cNvPr id="5" name="Picture 4" descr="http://america.pink/images/3/7/0/4/4/8/8/en/3-reflective-practice.jpg"/>
          <p:cNvPicPr/>
          <p:nvPr/>
        </p:nvPicPr>
        <p:blipFill>
          <a:blip r:embed="rId3" cstate="print"/>
          <a:srcRect/>
          <a:stretch>
            <a:fillRect/>
          </a:stretch>
        </p:blipFill>
        <p:spPr bwMode="auto">
          <a:xfrm>
            <a:off x="3784600" y="3787651"/>
            <a:ext cx="2870200" cy="2252045"/>
          </a:xfrm>
          <a:prstGeom prst="rect">
            <a:avLst/>
          </a:prstGeom>
          <a:noFill/>
          <a:ln w="9525">
            <a:noFill/>
            <a:miter lim="800000"/>
            <a:headEnd/>
            <a:tailEnd/>
          </a:ln>
        </p:spPr>
      </p:pic>
    </p:spTree>
    <p:extLst>
      <p:ext uri="{BB962C8B-B14F-4D97-AF65-F5344CB8AC3E}">
        <p14:creationId xmlns:p14="http://schemas.microsoft.com/office/powerpoint/2010/main" val="1531421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Additional P</a:t>
            </a:r>
            <a:r>
              <a:rPr lang="en-US" b="1"/>
              <a:t>rogram Content</a:t>
            </a:r>
          </a:p>
        </p:txBody>
      </p:sp>
      <p:pic>
        <p:nvPicPr>
          <p:cNvPr id="6" name="Picture Placeholder 4"/>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7993" b="7993"/>
          <a:stretch>
            <a:fillRect/>
          </a:stretch>
        </p:blipFill>
        <p:spPr>
          <a:xfrm>
            <a:off x="2878665" y="2015012"/>
            <a:ext cx="6018958" cy="3385663"/>
          </a:xfrm>
        </p:spPr>
      </p:pic>
      <p:sp>
        <p:nvSpPr>
          <p:cNvPr id="13" name="TextBox 12"/>
          <p:cNvSpPr txBox="1"/>
          <p:nvPr/>
        </p:nvSpPr>
        <p:spPr>
          <a:xfrm>
            <a:off x="1200149" y="2243138"/>
            <a:ext cx="1685925" cy="1077218"/>
          </a:xfrm>
          <a:prstGeom prst="rect">
            <a:avLst/>
          </a:prstGeom>
          <a:noFill/>
        </p:spPr>
        <p:txBody>
          <a:bodyPr wrap="square" rtlCol="0">
            <a:spAutoFit/>
          </a:bodyPr>
          <a:lstStyle/>
          <a:p>
            <a:r>
              <a:rPr lang="en-US" sz="3200" b="1">
                <a:latin typeface="Corbel" pitchFamily="34" charset="0"/>
              </a:rPr>
              <a:t>   Trust </a:t>
            </a:r>
            <a:br>
              <a:rPr lang="en-US" sz="3200" b="1">
                <a:latin typeface="Corbel" pitchFamily="34" charset="0"/>
              </a:rPr>
            </a:br>
            <a:r>
              <a:rPr lang="en-US" sz="3200" b="1">
                <a:latin typeface="Corbel" pitchFamily="34" charset="0"/>
              </a:rPr>
              <a:t>Exercise</a:t>
            </a:r>
            <a:endParaRPr lang="en-US" sz="3200"/>
          </a:p>
        </p:txBody>
      </p:sp>
    </p:spTree>
    <p:extLst>
      <p:ext uri="{BB962C8B-B14F-4D97-AF65-F5344CB8AC3E}">
        <p14:creationId xmlns:p14="http://schemas.microsoft.com/office/powerpoint/2010/main" val="1531421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Toolkit Incorporation</a:t>
            </a:r>
          </a:p>
        </p:txBody>
      </p:sp>
      <p:sp>
        <p:nvSpPr>
          <p:cNvPr id="3" name="Content Placeholder 2"/>
          <p:cNvSpPr>
            <a:spLocks noGrp="1"/>
          </p:cNvSpPr>
          <p:nvPr>
            <p:ph idx="1"/>
          </p:nvPr>
        </p:nvSpPr>
        <p:spPr>
          <a:xfrm>
            <a:off x="1308538" y="1825624"/>
            <a:ext cx="7206812" cy="4895851"/>
          </a:xfrm>
        </p:spPr>
        <p:txBody>
          <a:bodyPr/>
          <a:lstStyle/>
          <a:p>
            <a:pPr lvl="1"/>
            <a:r>
              <a:rPr lang="en-US" sz="2800"/>
              <a:t>Mentor-mentee roles and responsibilities</a:t>
            </a:r>
          </a:p>
          <a:p>
            <a:pPr lvl="1"/>
            <a:r>
              <a:rPr lang="en-US" sz="2800"/>
              <a:t>Mentorship phases </a:t>
            </a:r>
          </a:p>
          <a:p>
            <a:pPr lvl="1"/>
            <a:r>
              <a:rPr lang="en-US" sz="2800"/>
              <a:t>Partnership agreement </a:t>
            </a:r>
          </a:p>
          <a:p>
            <a:pPr lvl="1"/>
            <a:r>
              <a:rPr lang="en-US" sz="2800"/>
              <a:t>Relationship assessments </a:t>
            </a:r>
          </a:p>
          <a:p>
            <a:pPr lvl="1"/>
            <a:r>
              <a:rPr lang="en-US" sz="2800"/>
              <a:t>Supplemental resources </a:t>
            </a:r>
          </a:p>
          <a:p>
            <a:pPr lvl="1"/>
            <a:r>
              <a:rPr lang="en-US" sz="2800"/>
              <a:t>Checklists</a:t>
            </a:r>
          </a:p>
          <a:p>
            <a:endParaRPr lang="en-US"/>
          </a:p>
        </p:txBody>
      </p:sp>
      <p:pic>
        <p:nvPicPr>
          <p:cNvPr id="4" name="Picture 3" descr="http://cdn2.hubspot.net/hub/450384/file-2211828552-png/Website_Images/checklist.png?t=1454997651338&amp;width=269"/>
          <p:cNvPicPr/>
          <p:nvPr/>
        </p:nvPicPr>
        <p:blipFill>
          <a:blip r:embed="rId3" cstate="print"/>
          <a:srcRect/>
          <a:stretch>
            <a:fillRect/>
          </a:stretch>
        </p:blipFill>
        <p:spPr bwMode="auto">
          <a:xfrm>
            <a:off x="5789612" y="2360613"/>
            <a:ext cx="3024187" cy="302418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9302" y="2304289"/>
            <a:ext cx="6746048" cy="3394472"/>
          </a:xfrm>
        </p:spPr>
        <p:txBody>
          <a:bodyPr>
            <a:normAutofit/>
          </a:bodyPr>
          <a:lstStyle/>
          <a:p>
            <a:pPr marL="0" indent="0" algn="ctr">
              <a:buNone/>
            </a:pPr>
            <a:r>
              <a:rPr lang="en-US" i="1"/>
              <a:t>An interesting phenomenon occurred when experienced nurse leaders who were   enrolled as mentors shared the realization that professional development is a        lifelong process and they would equally benefit from continued mentorship as a mentee while also serving as a mentor. </a:t>
            </a:r>
          </a:p>
        </p:txBody>
      </p:sp>
      <p:sp>
        <p:nvSpPr>
          <p:cNvPr id="3" name="Title 2"/>
          <p:cNvSpPr>
            <a:spLocks noGrp="1"/>
          </p:cNvSpPr>
          <p:nvPr>
            <p:ph type="title"/>
          </p:nvPr>
        </p:nvSpPr>
        <p:spPr/>
        <p:txBody>
          <a:bodyPr/>
          <a:lstStyle/>
          <a:p>
            <a:r>
              <a:rPr lang="en-US" b="1"/>
              <a:t>Lifelong Process     </a:t>
            </a:r>
          </a:p>
        </p:txBody>
      </p:sp>
      <p:pic>
        <p:nvPicPr>
          <p:cNvPr id="4" name="Picture 3" descr="Image result for Google images mentorship"/>
          <p:cNvPicPr/>
          <p:nvPr/>
        </p:nvPicPr>
        <p:blipFill>
          <a:blip r:embed="rId3" cstate="print"/>
          <a:srcRect/>
          <a:stretch>
            <a:fillRect/>
          </a:stretch>
        </p:blipFill>
        <p:spPr bwMode="auto">
          <a:xfrm>
            <a:off x="5776476" y="187236"/>
            <a:ext cx="2895991" cy="1293222"/>
          </a:xfrm>
          <a:prstGeom prst="rect">
            <a:avLst/>
          </a:prstGeom>
          <a:noFill/>
          <a:ln w="9525">
            <a:noFill/>
            <a:miter lim="800000"/>
            <a:headEnd/>
            <a:tailEnd/>
          </a:ln>
        </p:spPr>
      </p:pic>
    </p:spTree>
    <p:extLst>
      <p:ext uri="{BB962C8B-B14F-4D97-AF65-F5344CB8AC3E}">
        <p14:creationId xmlns:p14="http://schemas.microsoft.com/office/powerpoint/2010/main" val="1642897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Panel of Mentors and Mentees</a:t>
            </a:r>
          </a:p>
        </p:txBody>
      </p:sp>
      <p:pic>
        <p:nvPicPr>
          <p:cNvPr id="5" name="Picture Placeholder 4"/>
          <p:cNvPicPr>
            <a:picLocks noGrp="1" noChangeAspect="1"/>
          </p:cNvPicPr>
          <p:nvPr>
            <p:ph type="pic" idx="4294967295"/>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7993" b="7993"/>
          <a:stretch>
            <a:fillRect/>
          </a:stretch>
        </p:blipFill>
        <p:spPr>
          <a:xfrm>
            <a:off x="2684231" y="1900235"/>
            <a:ext cx="6140450" cy="3457575"/>
          </a:xfrm>
          <a:prstGeom prst="rect">
            <a:avLst/>
          </a:prstGeom>
        </p:spPr>
      </p:pic>
    </p:spTree>
    <p:extLst>
      <p:ext uri="{BB962C8B-B14F-4D97-AF65-F5344CB8AC3E}">
        <p14:creationId xmlns:p14="http://schemas.microsoft.com/office/powerpoint/2010/main" val="3694973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9476" y="1761616"/>
            <a:ext cx="7886700" cy="4895851"/>
          </a:xfrm>
        </p:spPr>
        <p:txBody>
          <a:bodyPr>
            <a:normAutofit/>
          </a:bodyPr>
          <a:lstStyle/>
          <a:p>
            <a:pPr lvl="1">
              <a:spcAft>
                <a:spcPts val="600"/>
              </a:spcAft>
            </a:pPr>
            <a:r>
              <a:rPr lang="en-US" sz="2800"/>
              <a:t>Identification of Potential Matches</a:t>
            </a:r>
          </a:p>
          <a:p>
            <a:pPr lvl="1">
              <a:spcAft>
                <a:spcPts val="600"/>
              </a:spcAft>
            </a:pPr>
            <a:r>
              <a:rPr lang="en-US" sz="2800"/>
              <a:t>Formal Pairing</a:t>
            </a:r>
          </a:p>
          <a:p>
            <a:pPr lvl="1">
              <a:spcAft>
                <a:spcPts val="600"/>
              </a:spcAft>
            </a:pPr>
            <a:r>
              <a:rPr lang="en-US" sz="2800"/>
              <a:t>Notification of Mentors and Mentees</a:t>
            </a:r>
          </a:p>
          <a:p>
            <a:pPr lvl="1">
              <a:spcAft>
                <a:spcPts val="600"/>
              </a:spcAft>
            </a:pPr>
            <a:r>
              <a:rPr lang="en-US" sz="2800"/>
              <a:t>Role of the Mentorship Committee</a:t>
            </a:r>
          </a:p>
          <a:p>
            <a:pPr marL="0" indent="0">
              <a:spcAft>
                <a:spcPts val="600"/>
              </a:spcAft>
              <a:buNone/>
            </a:pPr>
            <a:endParaRPr lang="en-US"/>
          </a:p>
        </p:txBody>
      </p:sp>
      <p:sp>
        <p:nvSpPr>
          <p:cNvPr id="3" name="Title 2"/>
          <p:cNvSpPr>
            <a:spLocks noGrp="1"/>
          </p:cNvSpPr>
          <p:nvPr>
            <p:ph type="title"/>
          </p:nvPr>
        </p:nvSpPr>
        <p:spPr/>
        <p:txBody>
          <a:bodyPr>
            <a:noAutofit/>
          </a:bodyPr>
          <a:lstStyle/>
          <a:p>
            <a:r>
              <a:rPr lang="en-US" b="1"/>
              <a:t>Program Completion</a:t>
            </a:r>
          </a:p>
        </p:txBody>
      </p:sp>
      <p:pic>
        <p:nvPicPr>
          <p:cNvPr id="4" name="Picture 3" descr="https://s-media-cache-ak0.pinimg.com/236x/c1/11/58/c11158a9a7406f7c8815b1ba56217a49.jpg"/>
          <p:cNvPicPr/>
          <p:nvPr/>
        </p:nvPicPr>
        <p:blipFill>
          <a:blip r:embed="rId3" cstate="print"/>
          <a:srcRect/>
          <a:stretch>
            <a:fillRect/>
          </a:stretch>
        </p:blipFill>
        <p:spPr bwMode="auto">
          <a:xfrm>
            <a:off x="4093029" y="3939540"/>
            <a:ext cx="2052864" cy="2665244"/>
          </a:xfrm>
          <a:prstGeom prst="rect">
            <a:avLst/>
          </a:prstGeom>
          <a:noFill/>
          <a:ln w="9525">
            <a:noFill/>
            <a:miter lim="800000"/>
            <a:headEnd/>
            <a:tailEnd/>
          </a:ln>
        </p:spPr>
      </p:pic>
    </p:spTree>
    <p:extLst>
      <p:ext uri="{BB962C8B-B14F-4D97-AF65-F5344CB8AC3E}">
        <p14:creationId xmlns:p14="http://schemas.microsoft.com/office/powerpoint/2010/main" val="425370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Qualitative Research Study</a:t>
            </a:r>
          </a:p>
        </p:txBody>
      </p:sp>
      <p:sp>
        <p:nvSpPr>
          <p:cNvPr id="3" name="Content Placeholder 2"/>
          <p:cNvSpPr>
            <a:spLocks noGrp="1"/>
          </p:cNvSpPr>
          <p:nvPr>
            <p:ph idx="1"/>
          </p:nvPr>
        </p:nvSpPr>
        <p:spPr>
          <a:xfrm>
            <a:off x="2666371" y="1754172"/>
            <a:ext cx="6400800" cy="4895851"/>
          </a:xfrm>
        </p:spPr>
        <p:txBody>
          <a:bodyPr/>
          <a:lstStyle/>
          <a:p>
            <a:r>
              <a:rPr lang="en-US" sz="2700"/>
              <a:t>Replication Study February 2016 </a:t>
            </a:r>
          </a:p>
          <a:p>
            <a:r>
              <a:rPr lang="en-US" sz="2700"/>
              <a:t>Include Cohort III &amp; Cohort IV participants </a:t>
            </a:r>
          </a:p>
          <a:p>
            <a:pPr lvl="1"/>
            <a:r>
              <a:rPr lang="en-US" sz="2700"/>
              <a:t>14 mentees        </a:t>
            </a:r>
          </a:p>
          <a:p>
            <a:pPr lvl="1">
              <a:spcAft>
                <a:spcPts val="600"/>
              </a:spcAft>
            </a:pPr>
            <a:r>
              <a:rPr lang="en-US" sz="2700"/>
              <a:t>14 mentors</a:t>
            </a:r>
          </a:p>
          <a:p>
            <a:pPr marL="228600" lvl="1">
              <a:spcBef>
                <a:spcPts val="1000"/>
              </a:spcBef>
            </a:pPr>
            <a:r>
              <a:rPr lang="en-US" sz="2700"/>
              <a:t>Data analysis being published</a:t>
            </a:r>
          </a:p>
          <a:p>
            <a:pPr marL="228600" lvl="1">
              <a:spcBef>
                <a:spcPts val="1000"/>
              </a:spcBef>
            </a:pPr>
            <a:endParaRPr lang="en-US" sz="2700"/>
          </a:p>
        </p:txBody>
      </p:sp>
      <p:pic>
        <p:nvPicPr>
          <p:cNvPr id="5" name="Picture 4" descr="http://abc.eznettools.net/fninr/header.jpg"/>
          <p:cNvPicPr/>
          <p:nvPr/>
        </p:nvPicPr>
        <p:blipFill>
          <a:blip r:embed="rId3" cstate="print"/>
          <a:srcRect/>
          <a:stretch>
            <a:fillRect/>
          </a:stretch>
        </p:blipFill>
        <p:spPr bwMode="auto">
          <a:xfrm>
            <a:off x="2555631" y="4223178"/>
            <a:ext cx="6252796" cy="1191380"/>
          </a:xfrm>
          <a:prstGeom prst="rect">
            <a:avLst/>
          </a:prstGeom>
          <a:noFill/>
          <a:ln w="9525">
            <a:noFill/>
            <a:miter lim="800000"/>
            <a:headEnd/>
            <a:tailEnd/>
          </a:ln>
        </p:spPr>
      </p:pic>
    </p:spTree>
    <p:extLst>
      <p:ext uri="{BB962C8B-B14F-4D97-AF65-F5344CB8AC3E}">
        <p14:creationId xmlns:p14="http://schemas.microsoft.com/office/powerpoint/2010/main" val="1553854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2189975" y="1825625"/>
            <a:ext cx="6873765" cy="4117976"/>
          </a:xfrm>
        </p:spPr>
        <p:txBody>
          <a:bodyPr>
            <a:noAutofit/>
          </a:bodyPr>
          <a:lstStyle/>
          <a:p>
            <a:r>
              <a:rPr lang="en-US" sz="2000"/>
              <a:t>Academy of Medical-Surgical Nurses. </a:t>
            </a:r>
            <a:r>
              <a:rPr lang="en-US" sz="2000" i="1"/>
              <a:t>AMSN mentoring program: Mentee guide.</a:t>
            </a:r>
            <a:r>
              <a:rPr lang="en-US" sz="2000"/>
              <a:t> (2012). Retrieved from </a:t>
            </a:r>
            <a:r>
              <a:rPr lang="en-US" sz="2000">
                <a:hlinkClick r:id="rId3"/>
              </a:rPr>
              <a:t>http://www.amsn.org/sites/default/files/documents/professional-development/mentoring/AMSN-Mentoring-Mentee-Guide.pdf</a:t>
            </a:r>
            <a:endParaRPr lang="en-US" sz="2000"/>
          </a:p>
          <a:p>
            <a:r>
              <a:rPr lang="en-US" sz="2000"/>
              <a:t>Academy of Medical Surgical Nurses. </a:t>
            </a:r>
            <a:r>
              <a:rPr lang="en-US" sz="2000" i="1"/>
              <a:t>AMSN mentoring program: Mentor guide.</a:t>
            </a:r>
            <a:r>
              <a:rPr lang="en-US" sz="2000"/>
              <a:t> (2012). Retrieved from </a:t>
            </a:r>
            <a:r>
              <a:rPr lang="en-US" sz="2000">
                <a:hlinkClick r:id="rId4"/>
              </a:rPr>
              <a:t>http://www.amsn.org/sites/default/files/documents/professional-development/mentoring/AMSN-Mentoring-Mentor-Guide.pdf</a:t>
            </a:r>
            <a:endParaRPr lang="en-US" sz="2000"/>
          </a:p>
          <a:p>
            <a:pPr lvl="1"/>
            <a:r>
              <a:rPr lang="en-US" sz="2000"/>
              <a:t>American Organization of Nurse Executives. (2015).    </a:t>
            </a:r>
            <a:r>
              <a:rPr lang="en-US" sz="2000" i="1"/>
              <a:t>AONE nurse executive competencies</a:t>
            </a:r>
            <a:r>
              <a:rPr lang="en-US" sz="2000"/>
              <a:t>. Retrieved from </a:t>
            </a:r>
            <a:r>
              <a:rPr lang="en-US" sz="2000">
                <a:hlinkClick r:id="rId5"/>
              </a:rPr>
              <a:t>http://www.aone.org/resources/nec.pdf</a:t>
            </a:r>
            <a:endParaRPr lang="en-US" sz="2000"/>
          </a:p>
          <a:p>
            <a:endParaRPr lang="en-US" sz="2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2157013" y="1825625"/>
            <a:ext cx="6903862" cy="3976085"/>
          </a:xfrm>
        </p:spPr>
        <p:txBody>
          <a:bodyPr>
            <a:normAutofit/>
          </a:bodyPr>
          <a:lstStyle/>
          <a:p>
            <a:r>
              <a:rPr lang="en-US" sz="2000"/>
              <a:t>Bowen, D. (1985). Were men meant to mentor women? </a:t>
            </a:r>
            <a:r>
              <a:rPr lang="en-US" sz="2000" i="1"/>
              <a:t>Training and Development Journal</a:t>
            </a:r>
            <a:r>
              <a:rPr lang="en-US" sz="2000"/>
              <a:t>, </a:t>
            </a:r>
            <a:r>
              <a:rPr lang="en-US" sz="2000" i="1"/>
              <a:t>39</a:t>
            </a:r>
            <a:r>
              <a:rPr lang="en-US" sz="2000"/>
              <a:t>(2), 30-34.</a:t>
            </a:r>
          </a:p>
          <a:p>
            <a:r>
              <a:rPr lang="en-US" sz="2000"/>
              <a:t>Chung, C. &amp; Kowalski, S. (2012). Job stress, mentoring, psychological empowerment and job satisfaction among nursing faculty. </a:t>
            </a:r>
            <a:r>
              <a:rPr lang="en-US" sz="2000" i="1"/>
              <a:t>Journal of Nursing Education,</a:t>
            </a:r>
            <a:r>
              <a:rPr lang="en-US" sz="2000"/>
              <a:t> </a:t>
            </a:r>
            <a:r>
              <a:rPr lang="en-US" sz="2000" i="1"/>
              <a:t>51</a:t>
            </a:r>
            <a:r>
              <a:rPr lang="en-US" sz="2000"/>
              <a:t>(7), 381-388. </a:t>
            </a:r>
          </a:p>
          <a:p>
            <a:r>
              <a:rPr lang="en-US" sz="2000"/>
              <a:t>Institute of Medicine. (2011). </a:t>
            </a:r>
            <a:r>
              <a:rPr lang="en-US" sz="2000" i="1"/>
              <a:t>The Future of Nursing: Leading Change, Advancing Health</a:t>
            </a:r>
            <a:r>
              <a:rPr lang="en-US" sz="2000"/>
              <a:t>.  Washington, DC: The National Academies Press.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2033752" y="1825623"/>
            <a:ext cx="6211614" cy="4417521"/>
          </a:xfrm>
        </p:spPr>
        <p:txBody>
          <a:bodyPr>
            <a:normAutofit/>
          </a:bodyPr>
          <a:lstStyle/>
          <a:p>
            <a:r>
              <a:rPr lang="en-US" sz="2000"/>
              <a:t>Kowalski K &amp; Casper C. (2007) The coaching process: An effective tool for professional development. </a:t>
            </a:r>
            <a:r>
              <a:rPr lang="en-US" sz="2000" i="1"/>
              <a:t>Nursing Administration Quarterly, 31</a:t>
            </a:r>
            <a:r>
              <a:rPr lang="en-US" sz="2000"/>
              <a:t>(2), 171-179.   </a:t>
            </a:r>
          </a:p>
          <a:p>
            <a:r>
              <a:rPr lang="en-US" sz="2000"/>
              <a:t>Ontario Nurses Association (2013). </a:t>
            </a:r>
            <a:r>
              <a:rPr lang="en-US" sz="2000" i="1"/>
              <a:t>The mentor toolkit.</a:t>
            </a:r>
            <a:r>
              <a:rPr lang="en-US" sz="2000"/>
              <a:t> Retrieved from </a:t>
            </a:r>
            <a:r>
              <a:rPr lang="en-US" sz="2000">
                <a:hlinkClick r:id="rId3"/>
              </a:rPr>
              <a:t>https://www.ona.org/documents/File/education/ONA_MentorToolKit_201303.pdf</a:t>
            </a:r>
            <a:endParaRPr lang="en-US" sz="2000"/>
          </a:p>
          <a:p>
            <a:r>
              <a:rPr lang="en-US" sz="2000"/>
              <a:t>Rich M, Kempin B, Loughlin MJ, Vitale T, Wurmser T, Thrall TH.  (2015). Developing leadership talent: A statewide nurse leader mentorship program. </a:t>
            </a:r>
            <a:r>
              <a:rPr lang="en-US" sz="2000" i="1"/>
              <a:t>Journal of Nursing Administration, 45</a:t>
            </a:r>
            <a:r>
              <a:rPr lang="en-US" sz="2000"/>
              <a:t>(2), 63-66. </a:t>
            </a:r>
          </a:p>
          <a:p>
            <a:pPr lvl="0"/>
            <a:endParaRPr lang="en-US" sz="2000"/>
          </a:p>
          <a:p>
            <a:pPr lvl="0"/>
            <a:endParaRPr lang="en-US"/>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a:t>
            </a:r>
          </a:p>
        </p:txBody>
      </p:sp>
      <p:sp>
        <p:nvSpPr>
          <p:cNvPr id="3" name="Content Placeholder 2"/>
          <p:cNvSpPr>
            <a:spLocks noGrp="1"/>
          </p:cNvSpPr>
          <p:nvPr>
            <p:ph idx="1"/>
          </p:nvPr>
        </p:nvSpPr>
        <p:spPr>
          <a:xfrm>
            <a:off x="1639613" y="1825624"/>
            <a:ext cx="6875735" cy="4895851"/>
          </a:xfrm>
        </p:spPr>
        <p:txBody>
          <a:bodyPr/>
          <a:lstStyle/>
          <a:p>
            <a:pPr lvl="1">
              <a:lnSpc>
                <a:spcPct val="80000"/>
              </a:lnSpc>
              <a:spcBef>
                <a:spcPts val="0"/>
              </a:spcBef>
              <a:spcAft>
                <a:spcPts val="600"/>
              </a:spcAft>
            </a:pPr>
            <a:r>
              <a:rPr lang="en-US"/>
              <a:t>Another nursing leader, Linda Yoder, accepted Bowen’s  definition of Mentorship, expanded the concept, and defined six critical attributes to the mentoring process including a:  </a:t>
            </a:r>
          </a:p>
          <a:p>
            <a:pPr lvl="3">
              <a:lnSpc>
                <a:spcPct val="80000"/>
              </a:lnSpc>
              <a:spcBef>
                <a:spcPts val="0"/>
              </a:spcBef>
              <a:spcAft>
                <a:spcPts val="600"/>
              </a:spcAft>
              <a:buFontTx/>
              <a:buAutoNum type="arabicParenR"/>
            </a:pPr>
            <a:r>
              <a:rPr lang="en-US" sz="2000"/>
              <a:t> T</a:t>
            </a:r>
            <a:r>
              <a:rPr lang="en-US" sz="2400"/>
              <a:t>eaching and learning process</a:t>
            </a:r>
          </a:p>
          <a:p>
            <a:pPr lvl="3">
              <a:lnSpc>
                <a:spcPct val="80000"/>
              </a:lnSpc>
              <a:spcBef>
                <a:spcPts val="0"/>
              </a:spcBef>
              <a:spcAft>
                <a:spcPts val="600"/>
              </a:spcAft>
              <a:buFontTx/>
              <a:buAutoNum type="arabicParenR"/>
            </a:pPr>
            <a:r>
              <a:rPr lang="en-US" sz="2400"/>
              <a:t> Reciprocal role</a:t>
            </a:r>
          </a:p>
          <a:p>
            <a:pPr lvl="3">
              <a:lnSpc>
                <a:spcPct val="80000"/>
              </a:lnSpc>
              <a:spcBef>
                <a:spcPts val="0"/>
              </a:spcBef>
              <a:spcAft>
                <a:spcPts val="600"/>
              </a:spcAft>
              <a:buFontTx/>
              <a:buAutoNum type="arabicParenR"/>
            </a:pPr>
            <a:r>
              <a:rPr lang="en-US" sz="2400"/>
              <a:t> Career development relationship</a:t>
            </a:r>
          </a:p>
          <a:p>
            <a:pPr lvl="3">
              <a:lnSpc>
                <a:spcPct val="80000"/>
              </a:lnSpc>
              <a:spcBef>
                <a:spcPts val="0"/>
              </a:spcBef>
              <a:spcAft>
                <a:spcPts val="600"/>
              </a:spcAft>
              <a:buFontTx/>
              <a:buAutoNum type="arabicParenR"/>
            </a:pPr>
            <a:r>
              <a:rPr lang="en-US" sz="2400"/>
              <a:t> Knowledge or competence differential between participants</a:t>
            </a:r>
          </a:p>
          <a:p>
            <a:pPr lvl="3">
              <a:lnSpc>
                <a:spcPct val="80000"/>
              </a:lnSpc>
              <a:spcBef>
                <a:spcPts val="0"/>
              </a:spcBef>
              <a:spcAft>
                <a:spcPts val="600"/>
              </a:spcAft>
              <a:buFontTx/>
              <a:buAutoNum type="arabicParenR"/>
            </a:pPr>
            <a:r>
              <a:rPr lang="en-US" sz="2400"/>
              <a:t> Duration of several years </a:t>
            </a:r>
          </a:p>
          <a:p>
            <a:pPr lvl="3">
              <a:lnSpc>
                <a:spcPct val="80000"/>
              </a:lnSpc>
              <a:spcBef>
                <a:spcPts val="0"/>
              </a:spcBef>
              <a:spcAft>
                <a:spcPts val="1800"/>
              </a:spcAft>
              <a:buFontTx/>
              <a:buAutoNum type="arabicParenR"/>
            </a:pPr>
            <a:r>
              <a:rPr lang="en-US" sz="2400"/>
              <a:t> Resonating phenomenon</a:t>
            </a:r>
          </a:p>
          <a:p>
            <a:pPr>
              <a:buNone/>
            </a:pPr>
            <a:r>
              <a:rPr lang="en-US"/>
              <a:t>                              </a:t>
            </a:r>
            <a:r>
              <a:rPr lang="en-US" sz="2400"/>
              <a:t>Yoder (1990)</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2078182" y="1825624"/>
            <a:ext cx="6712527" cy="4895851"/>
          </a:xfrm>
        </p:spPr>
        <p:txBody>
          <a:bodyPr/>
          <a:lstStyle/>
          <a:p>
            <a:r>
              <a:rPr lang="en-US" sz="2000"/>
              <a:t>The Regents of the University of California. (2012). </a:t>
            </a:r>
            <a:r>
              <a:rPr lang="en-US" sz="2000" i="1"/>
              <a:t>The University of California, San Francisco Faculty Mentoring Toolkit</a:t>
            </a:r>
            <a:r>
              <a:rPr lang="en-US" sz="2000"/>
              <a:t>. Retrieved from </a:t>
            </a:r>
            <a:r>
              <a:rPr lang="en-US" sz="2000">
                <a:hlinkClick r:id="rId3"/>
              </a:rPr>
              <a:t>http://academicaffairs.ucsf.edu/ccfl/media/UCSF_Faculty_Mentoring_Program_Toolkit.pdf</a:t>
            </a:r>
            <a:endParaRPr lang="en-US" sz="2000"/>
          </a:p>
          <a:p>
            <a:r>
              <a:rPr lang="en-US" sz="2000"/>
              <a:t>Yoder, L. (1990). Mentoring: A concept analysis. </a:t>
            </a:r>
            <a:r>
              <a:rPr lang="en-US" sz="2000" i="1"/>
              <a:t>Nursing Administration Quarterly</a:t>
            </a:r>
            <a:r>
              <a:rPr lang="en-US" sz="2000"/>
              <a:t>, </a:t>
            </a:r>
            <a:r>
              <a:rPr lang="en-US" sz="2000" i="1"/>
              <a:t>15</a:t>
            </a:r>
            <a:r>
              <a:rPr lang="en-US" sz="2000"/>
              <a:t>(1), 9-19. </a:t>
            </a:r>
          </a:p>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8278" y="3204788"/>
            <a:ext cx="7415722" cy="1001452"/>
          </a:xfrm>
        </p:spPr>
        <p:txBody>
          <a:bodyPr>
            <a:normAutofit lnSpcReduction="10000"/>
          </a:bodyPr>
          <a:lstStyle/>
          <a:p>
            <a:pPr marL="0" indent="0" algn="ctr">
              <a:spcAft>
                <a:spcPts val="600"/>
              </a:spcAft>
              <a:buNone/>
            </a:pPr>
            <a:r>
              <a:rPr lang="en-US" b="1">
                <a:solidFill>
                  <a:srgbClr val="009999"/>
                </a:solidFill>
              </a:rPr>
              <a:t>Tracy Vitale, DNP, RNC-OB, C-EFM, NE-OB</a:t>
            </a:r>
          </a:p>
          <a:p>
            <a:pPr marL="0" indent="0">
              <a:spcAft>
                <a:spcPts val="600"/>
              </a:spcAft>
              <a:buNone/>
            </a:pPr>
            <a:r>
              <a:rPr lang="en-US" b="1">
                <a:solidFill>
                  <a:srgbClr val="009999"/>
                </a:solidFill>
              </a:rPr>
              <a:t>	trv22@sn.rutgers.edu</a:t>
            </a:r>
          </a:p>
        </p:txBody>
      </p:sp>
      <p:sp>
        <p:nvSpPr>
          <p:cNvPr id="3" name="Title 2"/>
          <p:cNvSpPr>
            <a:spLocks noGrp="1"/>
          </p:cNvSpPr>
          <p:nvPr>
            <p:ph type="title"/>
          </p:nvPr>
        </p:nvSpPr>
        <p:spPr/>
        <p:txBody>
          <a:bodyPr>
            <a:noAutofit/>
          </a:bodyPr>
          <a:lstStyle/>
          <a:p>
            <a:r>
              <a:rPr lang="en-US" b="1"/>
              <a:t>Questions?</a:t>
            </a:r>
            <a:endParaRPr lang="en-US" b="1">
              <a:solidFill>
                <a:srgbClr val="FF0000"/>
              </a:solidFill>
            </a:endParaRPr>
          </a:p>
        </p:txBody>
      </p:sp>
    </p:spTree>
    <p:extLst>
      <p:ext uri="{BB962C8B-B14F-4D97-AF65-F5344CB8AC3E}">
        <p14:creationId xmlns:p14="http://schemas.microsoft.com/office/powerpoint/2010/main" val="349148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Mentoring</a:t>
            </a:r>
          </a:p>
        </p:txBody>
      </p:sp>
      <p:sp>
        <p:nvSpPr>
          <p:cNvPr id="3" name="Content Placeholder 2"/>
          <p:cNvSpPr>
            <a:spLocks noGrp="1"/>
          </p:cNvSpPr>
          <p:nvPr>
            <p:ph idx="1"/>
          </p:nvPr>
        </p:nvSpPr>
        <p:spPr>
          <a:xfrm>
            <a:off x="1355834" y="1825625"/>
            <a:ext cx="7541278" cy="4785488"/>
          </a:xfrm>
        </p:spPr>
        <p:txBody>
          <a:bodyPr>
            <a:normAutofit/>
          </a:bodyPr>
          <a:lstStyle/>
          <a:p>
            <a:pPr lvl="1"/>
            <a:r>
              <a:rPr lang="en-US" sz="2800" b="1"/>
              <a:t>Findings:</a:t>
            </a:r>
            <a:r>
              <a:rPr lang="en-US" sz="2800" i="1"/>
              <a:t>  </a:t>
            </a:r>
            <a:r>
              <a:rPr lang="en-US" sz="2800"/>
              <a:t>Individuals experiencing extensive mentoring relationships reported receiving:  </a:t>
            </a:r>
          </a:p>
          <a:p>
            <a:pPr lvl="2"/>
            <a:r>
              <a:rPr lang="en-US" sz="2800"/>
              <a:t>Promotions </a:t>
            </a:r>
          </a:p>
          <a:p>
            <a:pPr lvl="2"/>
            <a:r>
              <a:rPr lang="en-US" sz="2800"/>
              <a:t>Higher incomes </a:t>
            </a:r>
          </a:p>
          <a:p>
            <a:pPr lvl="2"/>
            <a:r>
              <a:rPr lang="en-US" sz="2800"/>
              <a:t>Greater satisfaction with pay and benefits than individuals experiencing less extensive mentoring relationships</a:t>
            </a:r>
          </a:p>
          <a:p>
            <a:pPr marL="0" indent="0" algn="r">
              <a:buNone/>
            </a:pPr>
            <a:r>
              <a:rPr lang="en-US"/>
              <a:t>(</a:t>
            </a:r>
            <a:r>
              <a:rPr lang="en-US" err="1"/>
              <a:t>Dreher</a:t>
            </a:r>
            <a:r>
              <a:rPr lang="en-US"/>
              <a:t> &amp; Ash, 1990)</a:t>
            </a:r>
          </a:p>
        </p:txBody>
      </p:sp>
    </p:spTree>
    <p:extLst>
      <p:ext uri="{BB962C8B-B14F-4D97-AF65-F5344CB8AC3E}">
        <p14:creationId xmlns:p14="http://schemas.microsoft.com/office/powerpoint/2010/main" val="394273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Mentoring</a:t>
            </a:r>
          </a:p>
        </p:txBody>
      </p:sp>
      <p:sp>
        <p:nvSpPr>
          <p:cNvPr id="3" name="Content Placeholder 2"/>
          <p:cNvSpPr>
            <a:spLocks noGrp="1"/>
          </p:cNvSpPr>
          <p:nvPr>
            <p:ph idx="1"/>
          </p:nvPr>
        </p:nvSpPr>
        <p:spPr>
          <a:xfrm>
            <a:off x="1387366" y="1822789"/>
            <a:ext cx="7582897" cy="3394472"/>
          </a:xfrm>
        </p:spPr>
        <p:txBody>
          <a:bodyPr>
            <a:normAutofit lnSpcReduction="10000"/>
          </a:bodyPr>
          <a:lstStyle/>
          <a:p>
            <a:pPr lvl="1"/>
            <a:r>
              <a:rPr lang="en-US" sz="2800"/>
              <a:t>Chung &amp; Kowalski, 2012</a:t>
            </a:r>
          </a:p>
          <a:p>
            <a:pPr lvl="2"/>
            <a:r>
              <a:rPr lang="en-US" sz="2800"/>
              <a:t>Study results demonstrated 40% of the sample had a current work mentor.</a:t>
            </a:r>
          </a:p>
          <a:p>
            <a:pPr lvl="2"/>
            <a:r>
              <a:rPr lang="en-US" sz="2800"/>
              <a:t>Variables showed significant relationships to:</a:t>
            </a:r>
          </a:p>
          <a:p>
            <a:pPr lvl="3"/>
            <a:r>
              <a:rPr lang="en-US" sz="2600"/>
              <a:t>Job satisfaction (p &lt; 0.01)</a:t>
            </a:r>
          </a:p>
          <a:p>
            <a:pPr lvl="3"/>
            <a:r>
              <a:rPr lang="en-US" sz="2600"/>
              <a:t>Job stress (p &lt; 0.01)</a:t>
            </a:r>
          </a:p>
          <a:p>
            <a:pPr lvl="3"/>
            <a:r>
              <a:rPr lang="en-US" sz="2600"/>
              <a:t>Psychological empowerment (p &lt; 0.01)</a:t>
            </a:r>
          </a:p>
          <a:p>
            <a:pPr lvl="1"/>
            <a:endParaRPr lang="en-US"/>
          </a:p>
        </p:txBody>
      </p:sp>
    </p:spTree>
    <p:extLst>
      <p:ext uri="{BB962C8B-B14F-4D97-AF65-F5344CB8AC3E}">
        <p14:creationId xmlns:p14="http://schemas.microsoft.com/office/powerpoint/2010/main" val="418999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Mentoring                                         </a:t>
            </a:r>
          </a:p>
        </p:txBody>
      </p:sp>
      <p:sp>
        <p:nvSpPr>
          <p:cNvPr id="3" name="Content Placeholder 2"/>
          <p:cNvSpPr>
            <a:spLocks noGrp="1"/>
          </p:cNvSpPr>
          <p:nvPr>
            <p:ph idx="1"/>
          </p:nvPr>
        </p:nvSpPr>
        <p:spPr>
          <a:xfrm>
            <a:off x="2202214" y="1680150"/>
            <a:ext cx="6821714" cy="4895851"/>
          </a:xfrm>
        </p:spPr>
        <p:txBody>
          <a:bodyPr/>
          <a:lstStyle/>
          <a:p>
            <a:pPr marL="228600" lvl="1">
              <a:spcBef>
                <a:spcPts val="1000"/>
              </a:spcBef>
              <a:buNone/>
            </a:pPr>
            <a:r>
              <a:rPr lang="en-US" sz="2800"/>
              <a:t>ONL NJ embarked on a multi-year journey to create a structured mentorship program for the development of current and aspiring nurse leaders in alignment with the: </a:t>
            </a:r>
          </a:p>
          <a:p>
            <a:pPr marL="228600" lvl="1">
              <a:spcBef>
                <a:spcPts val="1000"/>
              </a:spcBef>
            </a:pPr>
            <a:r>
              <a:rPr lang="en-US" sz="2800"/>
              <a:t>American Organization of Nurse Executives</a:t>
            </a:r>
          </a:p>
          <a:p>
            <a:pPr marL="228600" lvl="1">
              <a:spcBef>
                <a:spcPts val="1000"/>
              </a:spcBef>
            </a:pPr>
            <a:r>
              <a:rPr lang="en-US" sz="2800"/>
              <a:t>Institute of Medicine </a:t>
            </a:r>
          </a:p>
          <a:p>
            <a:pPr marL="228600" lvl="1">
              <a:spcBef>
                <a:spcPts val="1000"/>
              </a:spcBef>
            </a:pPr>
            <a:r>
              <a:rPr lang="en-US" sz="2800"/>
              <a:t>American Nurses Credentialing Center</a:t>
            </a:r>
          </a:p>
          <a:p>
            <a:pPr marL="228600" lvl="1">
              <a:spcBef>
                <a:spcPts val="1000"/>
              </a:spcBef>
            </a:pPr>
            <a:r>
              <a:rPr lang="en-US" sz="2800"/>
              <a:t>American Association of Critical-Care Nurses  </a:t>
            </a:r>
          </a:p>
          <a:p>
            <a:pPr>
              <a:buNone/>
            </a:pPr>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4203</Words>
  <Application>Microsoft Office PowerPoint</Application>
  <PresentationFormat>On-screen Show (4:3)</PresentationFormat>
  <Paragraphs>519</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vt:lpstr>
      <vt:lpstr>Additional Credits:</vt:lpstr>
      <vt:lpstr>Objectives</vt:lpstr>
      <vt:lpstr>Organization of Nurse Leaders of NJ</vt:lpstr>
      <vt:lpstr>Mentoring</vt:lpstr>
      <vt:lpstr>Mentoring</vt:lpstr>
      <vt:lpstr>Mentoring</vt:lpstr>
      <vt:lpstr>Mentoring</vt:lpstr>
      <vt:lpstr>Mentoring                                         </vt:lpstr>
      <vt:lpstr>Mentoring                         </vt:lpstr>
      <vt:lpstr>Mentoring                    </vt:lpstr>
      <vt:lpstr>Mentoring                   </vt:lpstr>
      <vt:lpstr>Mentoring                   </vt:lpstr>
      <vt:lpstr>Mentoring                   </vt:lpstr>
      <vt:lpstr>Mentoring                   </vt:lpstr>
      <vt:lpstr>Mentoring      </vt:lpstr>
      <vt:lpstr>Mentoring</vt:lpstr>
      <vt:lpstr>Mentoring</vt:lpstr>
      <vt:lpstr>Mentoring          </vt:lpstr>
      <vt:lpstr>Mentoring</vt:lpstr>
      <vt:lpstr>Mentoring</vt:lpstr>
      <vt:lpstr>Mentoring</vt:lpstr>
      <vt:lpstr>Mentoring</vt:lpstr>
      <vt:lpstr>Mentoring</vt:lpstr>
      <vt:lpstr>Qualitative Research Study</vt:lpstr>
      <vt:lpstr>Focus Group Questions</vt:lpstr>
      <vt:lpstr>Quotes</vt:lpstr>
      <vt:lpstr>Research Study Results</vt:lpstr>
      <vt:lpstr>Recommendations</vt:lpstr>
      <vt:lpstr>Development of the Toolkit</vt:lpstr>
      <vt:lpstr>The Mentorship Committee</vt:lpstr>
      <vt:lpstr>Toolkit Foundation </vt:lpstr>
      <vt:lpstr>Literature Search</vt:lpstr>
      <vt:lpstr>Essential Topics </vt:lpstr>
      <vt:lpstr>Toolkit Phases </vt:lpstr>
      <vt:lpstr>Orientation Phase</vt:lpstr>
      <vt:lpstr>Working Phase</vt:lpstr>
      <vt:lpstr>Separation Phase       </vt:lpstr>
      <vt:lpstr>Support for the Phases</vt:lpstr>
      <vt:lpstr>Supplemental Resources </vt:lpstr>
      <vt:lpstr>Toolkit Table of Contents</vt:lpstr>
      <vt:lpstr>Education Workshop Program</vt:lpstr>
      <vt:lpstr>Workshop Structure</vt:lpstr>
      <vt:lpstr>Evening Session        </vt:lpstr>
      <vt:lpstr>Day Session</vt:lpstr>
      <vt:lpstr>Curriculum Content</vt:lpstr>
      <vt:lpstr>The Foundation</vt:lpstr>
      <vt:lpstr>The Learning Process </vt:lpstr>
      <vt:lpstr>The Taking Action Phase</vt:lpstr>
      <vt:lpstr>Additional Program Content</vt:lpstr>
      <vt:lpstr>Additional Program Content</vt:lpstr>
      <vt:lpstr>Toolkit Incorporation</vt:lpstr>
      <vt:lpstr>Lifelong Process     </vt:lpstr>
      <vt:lpstr>Panel of Mentors and Mentees</vt:lpstr>
      <vt:lpstr>Program Completion</vt:lpstr>
      <vt:lpstr>Qualitative Research Study</vt:lpstr>
      <vt:lpstr>References</vt:lpstr>
      <vt:lpstr>References</vt:lpstr>
      <vt:lpstr>References</vt:lpstr>
      <vt:lpstr>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Aranibar, Omar</dc:creator>
  <cp:lastModifiedBy>Aranibar, Omar</cp:lastModifiedBy>
  <cp:revision>3</cp:revision>
  <cp:lastPrinted>2018-04-06T10:36:15Z</cp:lastPrinted>
  <dcterms:modified xsi:type="dcterms:W3CDTF">2018-05-16T14:19:54Z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fb783fc310464ba39ba60a470d08fae7</vt:lpwstr>
  </property>
  <property fmtid="{D5CDD505-2E9C-101B-9397-08002B2CF9AE}" pid="3" name="SlidesCount">
    <vt:lpwstr>69</vt:lpwstr>
  </property>
</Properties>
</file>